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9" r:id="rId3"/>
    <p:sldId id="260" r:id="rId4"/>
    <p:sldId id="257" r:id="rId5"/>
    <p:sldId id="261" r:id="rId6"/>
    <p:sldId id="262" r:id="rId7"/>
    <p:sldId id="263" r:id="rId8"/>
    <p:sldId id="264" r:id="rId9"/>
    <p:sldId id="265" r:id="rId10"/>
    <p:sldId id="266" r:id="rId11"/>
    <p:sldId id="267" r:id="rId12"/>
    <p:sldId id="269" r:id="rId13"/>
    <p:sldId id="270" r:id="rId14"/>
    <p:sldId id="271" r:id="rId15"/>
    <p:sldId id="268" r:id="rId16"/>
    <p:sldId id="258" r:id="rId17"/>
    <p:sldId id="272" r:id="rId18"/>
    <p:sldId id="273"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6" d="100"/>
          <a:sy n="76" d="100"/>
        </p:scale>
        <p:origin x="67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wmf"/></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F7AFFB9B-9FB8-469E-96F9-4D32314110B6}" type="datetimeFigureOut">
              <a:rPr lang="en-US" dirty="0"/>
              <a:t>2/8/2024</a:t>
            </a:fld>
            <a:endParaRPr lang="en-US" dirty="0"/>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dirty="0"/>
              <a:pPr/>
              <a:t>‹#›</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1D2AC3-6A0B-4169-B1EA-E3AE8B351BDD}" type="datetimeFigureOut">
              <a:rPr lang="en-US" dirty="0"/>
              <a:t>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D4B9363-8B87-41B7-9F8E-64519CBB8F34}" type="datetimeFigureOut">
              <a:rPr lang="en-US" dirty="0"/>
              <a:t>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AEF5746-5284-4951-9F37-7AE924EDBCB7}" type="datetimeFigureOut">
              <a:rPr lang="en-US" dirty="0"/>
              <a:t>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398B29-7265-4A65-A2A4-6703C057B7C1}" type="datetimeFigureOut">
              <a:rPr lang="en-US" dirty="0"/>
              <a:t>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28FBA082-94DF-4C4B-A041-6624924AB0A8}" type="datetimeFigureOut">
              <a:rPr lang="en-US" dirty="0"/>
              <a:t>2/8/2024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27686C4-3AB5-4E0C-86CA-FB108C350AA9}" type="datetimeFigureOut">
              <a:rPr lang="en-US" dirty="0"/>
              <a:t>2/8/2024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FF1211-4E0C-4AB3-B04F-585959BDAFE8}" type="datetimeFigureOut">
              <a:rPr lang="en-US" dirty="0"/>
              <a:t>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BDECAF-D3BE-4069-9C78-642ECCD01477}" type="datetimeFigureOut">
              <a:rPr lang="en-US" dirty="0"/>
              <a:t>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FBDC27-E420-4878-9EE6-7B9656D6442A}" type="datetimeFigureOut">
              <a:rPr lang="en-US" dirty="0"/>
              <a:t>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7F47CF-67C9-420C-80A5-E2069FF0C2DF}" type="datetimeFigureOut">
              <a:rPr lang="en-US" dirty="0"/>
              <a:t>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22DC73-F065-42F5-A9F2-D90B2E42A0B3}" type="datetimeFigureOut">
              <a:rPr lang="en-US" dirty="0"/>
              <a:t>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6BEA702-9B29-41CC-9BCC-3DF8A0D379FE}" type="datetimeFigureOut">
              <a:rPr lang="en-US" dirty="0"/>
              <a:t>2/8/2024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7649AC-CB8F-4FF1-9A34-5861C74DD0A7}" type="datetimeFigureOut">
              <a:rPr lang="en-US" dirty="0"/>
              <a:t>2/8/2024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C5CECA-2D3A-4680-9B49-752200DE467C}" type="datetimeFigureOut">
              <a:rPr lang="en-US" dirty="0"/>
              <a:t>2/8/2024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0C3BFE2-83B7-4B0A-B9D3-AB28331082B3}" type="datetimeFigureOut">
              <a:rPr lang="en-US" dirty="0"/>
              <a:t>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2EF78E3-FDA3-4D28-AAA2-0B81F349A39D}" type="datetimeFigureOut">
              <a:rPr lang="en-US" dirty="0"/>
              <a:t>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C35BB1C6-BF8F-4481-8AB2-603A1C8A906A}" type="datetimeFigureOut">
              <a:rPr lang="en-US" dirty="0"/>
              <a:t>2/8/2024</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12.jpeg"/><Relationship Id="rId7" Type="http://schemas.openxmlformats.org/officeDocument/2006/relationships/hyperlink" Target="https://www.youtube.com/watch?v=pHCdS7O248g" TargetMode="External"/><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34.jpeg"/><Relationship Id="rId5" Type="http://schemas.openxmlformats.org/officeDocument/2006/relationships/image" Target="../media/image4.jpeg"/><Relationship Id="rId10" Type="http://schemas.openxmlformats.org/officeDocument/2006/relationships/image" Target="../media/image5.wmf"/><Relationship Id="rId4" Type="http://schemas.openxmlformats.org/officeDocument/2006/relationships/image" Target="../media/image33.jpeg"/><Relationship Id="rId9" Type="http://schemas.openxmlformats.org/officeDocument/2006/relationships/oleObject" Target="../embeddings/oleObject9.bin"/></Relationships>
</file>

<file path=ppt/slides/_rels/slide11.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14.jpeg"/><Relationship Id="rId7" Type="http://schemas.openxmlformats.org/officeDocument/2006/relationships/image" Target="../media/image5.wmf"/><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oleObject" Target="../embeddings/oleObject10.bin"/><Relationship Id="rId5" Type="http://schemas.openxmlformats.org/officeDocument/2006/relationships/slide" Target="slide2.xml"/><Relationship Id="rId10" Type="http://schemas.openxmlformats.org/officeDocument/2006/relationships/slide" Target="slide14.xml"/><Relationship Id="rId4" Type="http://schemas.openxmlformats.org/officeDocument/2006/relationships/hyperlink" Target="http://www.widewalls.ch/street-art-legends-best-of-basquiat-art/" TargetMode="External"/><Relationship Id="rId9" Type="http://schemas.openxmlformats.org/officeDocument/2006/relationships/slide" Target="slide13.xml"/></Relationships>
</file>

<file path=ppt/slides/_rels/slide12.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slide" Target="slide2.xml"/><Relationship Id="rId7"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slide" Target="slide12.xml"/><Relationship Id="rId5" Type="http://schemas.openxmlformats.org/officeDocument/2006/relationships/image" Target="../media/image5.wmf"/><Relationship Id="rId4" Type="http://schemas.openxmlformats.org/officeDocument/2006/relationships/oleObject" Target="../embeddings/oleObject11.bin"/><Relationship Id="rId9" Type="http://schemas.openxmlformats.org/officeDocument/2006/relationships/slide" Target="slide11.xml"/></Relationships>
</file>

<file path=ppt/slides/_rels/slide13.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11.xml"/><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14.jpeg"/><Relationship Id="rId5" Type="http://schemas.openxmlformats.org/officeDocument/2006/relationships/image" Target="../media/image5.wmf"/><Relationship Id="rId4" Type="http://schemas.openxmlformats.org/officeDocument/2006/relationships/oleObject" Target="../embeddings/oleObject12.bin"/></Relationships>
</file>

<file path=ppt/slides/_rels/slide14.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11.xml"/><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14.jpeg"/><Relationship Id="rId5" Type="http://schemas.openxmlformats.org/officeDocument/2006/relationships/image" Target="../media/image5.wmf"/><Relationship Id="rId4" Type="http://schemas.openxmlformats.org/officeDocument/2006/relationships/oleObject" Target="../embeddings/oleObject13.bin"/></Relationships>
</file>

<file path=ppt/slides/_rels/slide15.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slide" Target="slide2.xml"/><Relationship Id="rId7" Type="http://schemas.openxmlformats.org/officeDocument/2006/relationships/image" Target="../media/image37.jpg"/><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36.jpg"/><Relationship Id="rId5" Type="http://schemas.openxmlformats.org/officeDocument/2006/relationships/image" Target="../media/image5.wmf"/><Relationship Id="rId4" Type="http://schemas.openxmlformats.org/officeDocument/2006/relationships/oleObject" Target="../embeddings/oleObject14.bin"/></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5.wmf"/><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oleObject" Target="../embeddings/oleObject15.bin"/><Relationship Id="rId5" Type="http://schemas.openxmlformats.org/officeDocument/2006/relationships/slide" Target="slide2.xml"/><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40.jpeg"/><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5.wmf"/><Relationship Id="rId5" Type="http://schemas.openxmlformats.org/officeDocument/2006/relationships/oleObject" Target="../embeddings/oleObject16.bin"/><Relationship Id="rId4" Type="http://schemas.openxmlformats.org/officeDocument/2006/relationships/slide" Target="slide2.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image" Target="../media/image5.wmf"/><Relationship Id="rId5" Type="http://schemas.openxmlformats.org/officeDocument/2006/relationships/oleObject" Target="../embeddings/oleObject17.bin"/><Relationship Id="rId4" Type="http://schemas.openxmlformats.org/officeDocument/2006/relationships/slide" Target="slide2.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slide" Target="slide9.xml"/><Relationship Id="rId18" Type="http://schemas.openxmlformats.org/officeDocument/2006/relationships/oleObject" Target="../embeddings/oleObject1.bin"/><Relationship Id="rId3" Type="http://schemas.openxmlformats.org/officeDocument/2006/relationships/image" Target="../media/image4.jpeg"/><Relationship Id="rId21" Type="http://schemas.openxmlformats.org/officeDocument/2006/relationships/slide" Target="slide11.xml"/><Relationship Id="rId7" Type="http://schemas.openxmlformats.org/officeDocument/2006/relationships/slide" Target="slide5.xml"/><Relationship Id="rId12" Type="http://schemas.openxmlformats.org/officeDocument/2006/relationships/image" Target="../media/image10.jpeg"/><Relationship Id="rId17" Type="http://schemas.openxmlformats.org/officeDocument/2006/relationships/slide" Target="slide2.xml"/><Relationship Id="rId2" Type="http://schemas.openxmlformats.org/officeDocument/2006/relationships/slideLayout" Target="../slideLayouts/slideLayout2.xml"/><Relationship Id="rId16" Type="http://schemas.openxmlformats.org/officeDocument/2006/relationships/image" Target="../media/image12.jpeg"/><Relationship Id="rId20" Type="http://schemas.openxmlformats.org/officeDocument/2006/relationships/image" Target="../media/image13.jpeg"/><Relationship Id="rId1" Type="http://schemas.openxmlformats.org/officeDocument/2006/relationships/vmlDrawing" Target="../drawings/vmlDrawing1.vml"/><Relationship Id="rId6" Type="http://schemas.openxmlformats.org/officeDocument/2006/relationships/image" Target="../media/image7.jpeg"/><Relationship Id="rId11" Type="http://schemas.openxmlformats.org/officeDocument/2006/relationships/slide" Target="slide7.xml"/><Relationship Id="rId5" Type="http://schemas.openxmlformats.org/officeDocument/2006/relationships/image" Target="../media/image6.jpeg"/><Relationship Id="rId15" Type="http://schemas.openxmlformats.org/officeDocument/2006/relationships/slide" Target="slide10.xml"/><Relationship Id="rId23" Type="http://schemas.openxmlformats.org/officeDocument/2006/relationships/image" Target="../media/image15.jpg"/><Relationship Id="rId10" Type="http://schemas.openxmlformats.org/officeDocument/2006/relationships/image" Target="../media/image9.jpeg"/><Relationship Id="rId19" Type="http://schemas.openxmlformats.org/officeDocument/2006/relationships/image" Target="../media/image5.wmf"/><Relationship Id="rId4" Type="http://schemas.openxmlformats.org/officeDocument/2006/relationships/slide" Target="slide3.xml"/><Relationship Id="rId9" Type="http://schemas.openxmlformats.org/officeDocument/2006/relationships/slide" Target="slide4.xml"/><Relationship Id="rId14" Type="http://schemas.openxmlformats.org/officeDocument/2006/relationships/image" Target="../media/image11.jpeg"/><Relationship Id="rId22" Type="http://schemas.openxmlformats.org/officeDocument/2006/relationships/image" Target="../media/image14.jpeg"/></Relationships>
</file>

<file path=ppt/slides/_rels/slide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4.jpeg"/><Relationship Id="rId7"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8.jpeg"/><Relationship Id="rId5" Type="http://schemas.openxmlformats.org/officeDocument/2006/relationships/image" Target="../media/image17.png"/><Relationship Id="rId10" Type="http://schemas.openxmlformats.org/officeDocument/2006/relationships/image" Target="../media/image5.wmf"/><Relationship Id="rId4" Type="http://schemas.openxmlformats.org/officeDocument/2006/relationships/image" Target="../media/image16.jpeg"/><Relationship Id="rId9" Type="http://schemas.openxmlformats.org/officeDocument/2006/relationships/oleObject" Target="../embeddings/oleObject2.bin"/></Relationships>
</file>

<file path=ppt/slides/_rels/slide4.xml.rels><?xml version="1.0" encoding="UTF-8" standalone="yes"?>
<Relationships xmlns="http://schemas.openxmlformats.org/package/2006/relationships"><Relationship Id="rId8" Type="http://schemas.openxmlformats.org/officeDocument/2006/relationships/image" Target="../media/image5.wmf"/><Relationship Id="rId3" Type="http://schemas.openxmlformats.org/officeDocument/2006/relationships/image" Target="../media/image4.jpeg"/><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slide" Target="slide2.xml"/><Relationship Id="rId5" Type="http://schemas.openxmlformats.org/officeDocument/2006/relationships/image" Target="../media/image2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image" Target="../media/image5.wmf"/><Relationship Id="rId3" Type="http://schemas.openxmlformats.org/officeDocument/2006/relationships/image" Target="../media/image4.jpeg"/><Relationship Id="rId7"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slide" Target="slide2.xml"/><Relationship Id="rId5" Type="http://schemas.openxmlformats.org/officeDocument/2006/relationships/image" Target="../media/image22.jpe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7.jpeg"/><Relationship Id="rId3" Type="http://schemas.openxmlformats.org/officeDocument/2006/relationships/image" Target="../media/image4.jpeg"/><Relationship Id="rId7" Type="http://schemas.openxmlformats.org/officeDocument/2006/relationships/image" Target="../media/image13.jpeg"/><Relationship Id="rId12" Type="http://schemas.openxmlformats.org/officeDocument/2006/relationships/hyperlink" Target="http://www.everypainterpaintshimself.com/article/basquiats_crowns" TargetMode="Externa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5.wmf"/><Relationship Id="rId11" Type="http://schemas.openxmlformats.org/officeDocument/2006/relationships/image" Target="../media/image26.jpeg"/><Relationship Id="rId5" Type="http://schemas.openxmlformats.org/officeDocument/2006/relationships/oleObject" Target="../embeddings/oleObject5.bin"/><Relationship Id="rId10" Type="http://schemas.openxmlformats.org/officeDocument/2006/relationships/image" Target="../media/image25.jpeg"/><Relationship Id="rId4" Type="http://schemas.openxmlformats.org/officeDocument/2006/relationships/slide" Target="slide2.xml"/><Relationship Id="rId9" Type="http://schemas.openxmlformats.org/officeDocument/2006/relationships/image" Target="../media/image24.jpeg"/></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image" Target="../media/image28.jpeg"/><Relationship Id="rId7" Type="http://schemas.openxmlformats.org/officeDocument/2006/relationships/slide" Target="slide2.xml"/><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image" Target="../media/image5.wmf"/></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5.w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7.bin"/><Relationship Id="rId5" Type="http://schemas.openxmlformats.org/officeDocument/2006/relationships/slide" Target="slide2.xml"/><Relationship Id="rId4" Type="http://schemas.openxmlformats.org/officeDocument/2006/relationships/hyperlink" Target="https://www.youtube.com/watch?v=eXjR-y0WH-I"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5.wmf"/><Relationship Id="rId3" Type="http://schemas.openxmlformats.org/officeDocument/2006/relationships/image" Target="../media/image4.jpeg"/><Relationship Id="rId7"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slide" Target="slide2.xml"/><Relationship Id="rId5" Type="http://schemas.openxmlformats.org/officeDocument/2006/relationships/image" Target="../media/image3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Basquiat</a:t>
            </a:r>
          </a:p>
        </p:txBody>
      </p:sp>
      <p:sp>
        <p:nvSpPr>
          <p:cNvPr id="3" name="Subtitle 2"/>
          <p:cNvSpPr>
            <a:spLocks noGrp="1"/>
          </p:cNvSpPr>
          <p:nvPr>
            <p:ph type="subTitle" idx="1"/>
          </p:nvPr>
        </p:nvSpPr>
        <p:spPr/>
        <p:txBody>
          <a:bodyPr/>
          <a:lstStyle/>
          <a:p>
            <a:r>
              <a:rPr lang="en-GB" dirty="0"/>
              <a:t>and all that Jazz</a:t>
            </a:r>
          </a:p>
        </p:txBody>
      </p:sp>
      <p:pic>
        <p:nvPicPr>
          <p:cNvPr id="1026" name="Picture 2" descr="https://mattieux.files.wordpress.com/2010/03/basquiat-logo.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08214"/>
            <a:ext cx="6653006" cy="2279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353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528153" y="3130376"/>
            <a:ext cx="6004820" cy="280910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5528153" y="3117207"/>
            <a:ext cx="6096000" cy="3416320"/>
          </a:xfrm>
          <a:prstGeom prst="rect">
            <a:avLst/>
          </a:prstGeom>
        </p:spPr>
        <p:txBody>
          <a:bodyPr>
            <a:spAutoFit/>
          </a:bodyPr>
          <a:lstStyle/>
          <a:p>
            <a:r>
              <a:rPr lang="en-GB" dirty="0">
                <a:solidFill>
                  <a:srgbClr val="000000"/>
                </a:solidFill>
                <a:latin typeface="Helvetica" panose="020B0604020202020204" pitchFamily="34" charset="0"/>
              </a:rPr>
              <a:t> In the early 1980s, Andy Warhol and painter Jean-Michel Basquiat began a series of collaborative paintings. Like Warhol, Jean-Michel Basquiat constructed a persona that he presented to the public that was contradictory to who he truly was. During press interviews, Andy Warhol also gave contradictory statements about his past. Emerging first out of the </a:t>
            </a:r>
            <a:r>
              <a:rPr lang="en-GB" dirty="0" err="1">
                <a:solidFill>
                  <a:srgbClr val="000000"/>
                </a:solidFill>
                <a:latin typeface="Helvetica" panose="020B0604020202020204" pitchFamily="34" charset="0"/>
              </a:rPr>
              <a:t>Grafitti</a:t>
            </a:r>
            <a:r>
              <a:rPr lang="en-GB" dirty="0">
                <a:solidFill>
                  <a:srgbClr val="000000"/>
                </a:solidFill>
                <a:latin typeface="Helvetica" panose="020B0604020202020204" pitchFamily="34" charset="0"/>
              </a:rPr>
              <a:t> Art movement, Basquiat choose SAMO as his “tag” referring to “Same </a:t>
            </a:r>
            <a:r>
              <a:rPr lang="en-GB" dirty="0" err="1">
                <a:solidFill>
                  <a:srgbClr val="000000"/>
                </a:solidFill>
                <a:latin typeface="Helvetica" panose="020B0604020202020204" pitchFamily="34" charset="0"/>
              </a:rPr>
              <a:t>Ol</a:t>
            </a:r>
            <a:r>
              <a:rPr lang="en-GB" dirty="0">
                <a:solidFill>
                  <a:srgbClr val="000000"/>
                </a:solidFill>
                <a:latin typeface="Helvetica" panose="020B0604020202020204" pitchFamily="34" charset="0"/>
              </a:rPr>
              <a:t>’. Basquiat soon found himself on the A list which included may popstars and artist of the time</a:t>
            </a:r>
            <a:br>
              <a:rPr lang="en-GB" dirty="0">
                <a:solidFill>
                  <a:srgbClr val="000000"/>
                </a:solidFill>
                <a:latin typeface="Helvetica" panose="020B0604020202020204" pitchFamily="34" charset="0"/>
              </a:rPr>
            </a:br>
            <a:br>
              <a:rPr lang="en-GB" dirty="0">
                <a:solidFill>
                  <a:srgbClr val="000000"/>
                </a:solidFill>
                <a:latin typeface="Helvetica" panose="020B0604020202020204" pitchFamily="34" charset="0"/>
              </a:rPr>
            </a:br>
            <a:endParaRPr lang="en-GB" dirty="0"/>
          </a:p>
        </p:txBody>
      </p:sp>
      <p:pic>
        <p:nvPicPr>
          <p:cNvPr id="9" name="Picture 8" descr="http://pixel.nymag.com/imgs/daily/vulture/2015/05/04/seen/04-michael-halsband.nocrop.w529.h56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1814" y="98852"/>
            <a:ext cx="3365617" cy="3150163"/>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ttp://www.madonnalicious.com/images/extra/2013/instagram_jmb_new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518" y="1058264"/>
            <a:ext cx="4381500" cy="43815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mattieux.files.wordpress.com/2010/03/basquiat-logo.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8518" y="-135688"/>
            <a:ext cx="3547170" cy="12153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c1.staticflickr.com/3/2519/4098658823_0d33ce11a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73798" y="315631"/>
            <a:ext cx="2294235" cy="152796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hlinkClick r:id="rId7"/>
          </p:cNvPr>
          <p:cNvSpPr/>
          <p:nvPr/>
        </p:nvSpPr>
        <p:spPr>
          <a:xfrm>
            <a:off x="4833856" y="1963375"/>
            <a:ext cx="3159839" cy="369332"/>
          </a:xfrm>
          <a:prstGeom prst="rect">
            <a:avLst/>
          </a:prstGeom>
        </p:spPr>
        <p:txBody>
          <a:bodyPr wrap="none">
            <a:spAutoFit/>
          </a:bodyPr>
          <a:lstStyle/>
          <a:p>
            <a:r>
              <a:rPr lang="en-GB" dirty="0"/>
              <a:t>https://</a:t>
            </a:r>
            <a:r>
              <a:rPr lang="en-GB" sz="1000" dirty="0"/>
              <a:t>www.youtube.com/watch?v=pHCdS7O248g</a:t>
            </a:r>
          </a:p>
        </p:txBody>
      </p:sp>
      <p:graphicFrame>
        <p:nvGraphicFramePr>
          <p:cNvPr id="10" name="Object 9">
            <a:hlinkClick r:id="rId8" action="ppaction://hlinksldjump"/>
          </p:cNvPr>
          <p:cNvGraphicFramePr>
            <a:graphicFrameLocks noChangeAspect="1"/>
          </p:cNvGraphicFramePr>
          <p:nvPr>
            <p:extLst>
              <p:ext uri="{D42A27DB-BD31-4B8C-83A1-F6EECF244321}">
                <p14:modId xmlns:p14="http://schemas.microsoft.com/office/powerpoint/2010/main" val="3700329128"/>
              </p:ext>
            </p:extLst>
          </p:nvPr>
        </p:nvGraphicFramePr>
        <p:xfrm>
          <a:off x="181882" y="5780824"/>
          <a:ext cx="633664" cy="482070"/>
        </p:xfrm>
        <a:graphic>
          <a:graphicData uri="http://schemas.openxmlformats.org/presentationml/2006/ole">
            <mc:AlternateContent xmlns:mc="http://schemas.openxmlformats.org/markup-compatibility/2006">
              <mc:Choice xmlns:v="urn:schemas-microsoft-com:vml" Requires="v">
                <p:oleObj spid="_x0000_s1045" name="Image" r:id="rId9" imgW="2653920" imgH="2018880" progId="PhotoshopElements.Image.4">
                  <p:embed/>
                </p:oleObj>
              </mc:Choice>
              <mc:Fallback>
                <p:oleObj name="Image" r:id="rId9" imgW="2653920" imgH="2018880" progId="PhotoshopElements.Image.4">
                  <p:embed/>
                  <p:pic>
                    <p:nvPicPr>
                      <p:cNvPr id="0" name=""/>
                      <p:cNvPicPr/>
                      <p:nvPr/>
                    </p:nvPicPr>
                    <p:blipFill>
                      <a:blip r:embed="rId10"/>
                      <a:stretch>
                        <a:fillRect/>
                      </a:stretch>
                    </p:blipFill>
                    <p:spPr>
                      <a:xfrm>
                        <a:off x="181882" y="5780824"/>
                        <a:ext cx="633664" cy="482070"/>
                      </a:xfrm>
                      <a:prstGeom prst="rect">
                        <a:avLst/>
                      </a:prstGeom>
                    </p:spPr>
                  </p:pic>
                </p:oleObj>
              </mc:Fallback>
            </mc:AlternateContent>
          </a:graphicData>
        </a:graphic>
      </p:graphicFrame>
    </p:spTree>
    <p:extLst>
      <p:ext uri="{BB962C8B-B14F-4D97-AF65-F5344CB8AC3E}">
        <p14:creationId xmlns:p14="http://schemas.microsoft.com/office/powerpoint/2010/main" val="20565133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6096000" cy="3970318"/>
          </a:xfrm>
          <a:prstGeom prst="rect">
            <a:avLst/>
          </a:prstGeom>
        </p:spPr>
        <p:txBody>
          <a:bodyPr>
            <a:spAutoFit/>
          </a:bodyPr>
          <a:lstStyle/>
          <a:p>
            <a:r>
              <a:rPr lang="en-GB" dirty="0">
                <a:solidFill>
                  <a:srgbClr val="6B6B6B"/>
                </a:solidFill>
                <a:latin typeface="Open Sans"/>
              </a:rPr>
              <a:t>The Nile – 1983</a:t>
            </a:r>
          </a:p>
          <a:p>
            <a:pPr algn="just"/>
            <a:r>
              <a:rPr lang="en-GB" i="1" dirty="0">
                <a:solidFill>
                  <a:srgbClr val="6B6B6B"/>
                </a:solidFill>
                <a:latin typeface="Open Sans"/>
              </a:rPr>
              <a:t>Acrylic, crayon on canvas, 172.5 x 358 cm</a:t>
            </a:r>
            <a:endParaRPr lang="en-GB" dirty="0">
              <a:solidFill>
                <a:srgbClr val="6B6B6B"/>
              </a:solidFill>
              <a:latin typeface="Open Sans"/>
            </a:endParaRPr>
          </a:p>
          <a:p>
            <a:pPr algn="just"/>
            <a:r>
              <a:rPr lang="en-GB" i="1" dirty="0">
                <a:solidFill>
                  <a:srgbClr val="545454"/>
                </a:solidFill>
                <a:latin typeface="Open Sans"/>
              </a:rPr>
              <a:t>The Nile</a:t>
            </a:r>
            <a:r>
              <a:rPr lang="en-GB" dirty="0">
                <a:solidFill>
                  <a:srgbClr val="545454"/>
                </a:solidFill>
                <a:latin typeface="Open Sans"/>
              </a:rPr>
              <a:t> is one of many pieces of Basquiat art that explore his cultural heritage and this particular painting is full of symbolic imagery that relates to the slave trade. The word </a:t>
            </a:r>
            <a:r>
              <a:rPr lang="en-GB" i="1" dirty="0">
                <a:solidFill>
                  <a:srgbClr val="545454"/>
                </a:solidFill>
                <a:latin typeface="Open Sans"/>
              </a:rPr>
              <a:t>sickle</a:t>
            </a:r>
            <a:r>
              <a:rPr lang="en-GB" dirty="0">
                <a:solidFill>
                  <a:srgbClr val="545454"/>
                </a:solidFill>
                <a:latin typeface="Open Sans"/>
              </a:rPr>
              <a:t> appears below the slave ship representing the pillaging of the African people, while Memphis and Thebes are mentioned as they were important cities in ancient Egypt, but Jean-Michel Basquiat links it with modern day Memphis Tennessee and the use of slaves. </a:t>
            </a:r>
            <a:r>
              <a:rPr lang="en-GB" i="1" dirty="0">
                <a:solidFill>
                  <a:srgbClr val="545454"/>
                </a:solidFill>
                <a:latin typeface="Open Sans"/>
              </a:rPr>
              <a:t>The Nile</a:t>
            </a:r>
            <a:r>
              <a:rPr lang="en-GB" dirty="0">
                <a:solidFill>
                  <a:srgbClr val="545454"/>
                </a:solidFill>
                <a:latin typeface="Open Sans"/>
              </a:rPr>
              <a:t> shows how, in some Basquiat art, everything has a meaning within the work, like some kind of code to decipher much like the hieroglyphics present in the painting.</a:t>
            </a:r>
            <a:endParaRPr lang="en-GB" b="0" i="0" dirty="0">
              <a:solidFill>
                <a:srgbClr val="545454"/>
              </a:solidFill>
              <a:effectLst/>
              <a:latin typeface="Open Sans"/>
            </a:endParaRPr>
          </a:p>
        </p:txBody>
      </p:sp>
      <p:pic>
        <p:nvPicPr>
          <p:cNvPr id="13" name="Picture 7" descr="Basquiat"/>
          <p:cNvPicPr>
            <a:picLocks noChangeAspect="1" noChangeArrowheads="1"/>
          </p:cNvPicPr>
          <p:nvPr/>
        </p:nvPicPr>
        <p:blipFill rotWithShape="1">
          <a:blip r:embed="rId3">
            <a:extLst>
              <a:ext uri="{28A0092B-C50C-407E-A947-70E740481C1C}">
                <a14:useLocalDpi xmlns:a14="http://schemas.microsoft.com/office/drawing/2010/main" val="0"/>
              </a:ext>
            </a:extLst>
          </a:blip>
          <a:srcRect t="14766" r="15801" b="16484"/>
          <a:stretch/>
        </p:blipFill>
        <p:spPr bwMode="auto">
          <a:xfrm>
            <a:off x="6222258" y="181967"/>
            <a:ext cx="5037816" cy="274230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hlinkClick r:id="rId4"/>
          </p:cNvPr>
          <p:cNvSpPr/>
          <p:nvPr/>
        </p:nvSpPr>
        <p:spPr>
          <a:xfrm>
            <a:off x="5447169" y="5686073"/>
            <a:ext cx="6096000" cy="646331"/>
          </a:xfrm>
          <a:prstGeom prst="rect">
            <a:avLst/>
          </a:prstGeom>
        </p:spPr>
        <p:txBody>
          <a:bodyPr>
            <a:spAutoFit/>
          </a:bodyPr>
          <a:lstStyle/>
          <a:p>
            <a:r>
              <a:rPr lang="en-GB" dirty="0"/>
              <a:t>http://</a:t>
            </a:r>
            <a:r>
              <a:rPr lang="en-GB" dirty="0">
                <a:hlinkClick r:id="rId4"/>
              </a:rPr>
              <a:t>www.widewalls.ch/street-art-legends-best-of-basquiat-art</a:t>
            </a:r>
            <a:r>
              <a:rPr lang="en-GB" dirty="0"/>
              <a:t>/</a:t>
            </a:r>
          </a:p>
        </p:txBody>
      </p:sp>
      <p:graphicFrame>
        <p:nvGraphicFramePr>
          <p:cNvPr id="14" name="Object 13">
            <a:hlinkClick r:id="rId5" action="ppaction://hlinksldjump"/>
          </p:cNvPr>
          <p:cNvGraphicFramePr>
            <a:graphicFrameLocks noChangeAspect="1"/>
          </p:cNvGraphicFramePr>
          <p:nvPr>
            <p:extLst>
              <p:ext uri="{D42A27DB-BD31-4B8C-83A1-F6EECF244321}">
                <p14:modId xmlns:p14="http://schemas.microsoft.com/office/powerpoint/2010/main" val="1140556186"/>
              </p:ext>
            </p:extLst>
          </p:nvPr>
        </p:nvGraphicFramePr>
        <p:xfrm>
          <a:off x="199947" y="5686073"/>
          <a:ext cx="633664" cy="482070"/>
        </p:xfrm>
        <a:graphic>
          <a:graphicData uri="http://schemas.openxmlformats.org/presentationml/2006/ole">
            <mc:AlternateContent xmlns:mc="http://schemas.openxmlformats.org/markup-compatibility/2006">
              <mc:Choice xmlns:v="urn:schemas-microsoft-com:vml" Requires="v">
                <p:oleObj spid="_x0000_s11283" name="Image" r:id="rId6" imgW="2653920" imgH="2018880" progId="PhotoshopElements.Image.4">
                  <p:embed/>
                </p:oleObj>
              </mc:Choice>
              <mc:Fallback>
                <p:oleObj name="Image" r:id="rId6" imgW="2653920" imgH="2018880" progId="PhotoshopElements.Image.4">
                  <p:embed/>
                  <p:pic>
                    <p:nvPicPr>
                      <p:cNvPr id="0" name=""/>
                      <p:cNvPicPr/>
                      <p:nvPr/>
                    </p:nvPicPr>
                    <p:blipFill>
                      <a:blip r:embed="rId7"/>
                      <a:stretch>
                        <a:fillRect/>
                      </a:stretch>
                    </p:blipFill>
                    <p:spPr>
                      <a:xfrm>
                        <a:off x="199947" y="5686073"/>
                        <a:ext cx="633664" cy="482070"/>
                      </a:xfrm>
                      <a:prstGeom prst="rect">
                        <a:avLst/>
                      </a:prstGeom>
                    </p:spPr>
                  </p:pic>
                </p:oleObj>
              </mc:Fallback>
            </mc:AlternateContent>
          </a:graphicData>
        </a:graphic>
      </p:graphicFrame>
      <p:pic>
        <p:nvPicPr>
          <p:cNvPr id="7" name="Picture 7" descr="Basquiat">
            <a:hlinkClick r:id="rId8" action="ppaction://hlinksldjump"/>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71" t="19052" r="80460" b="36306"/>
          <a:stretch/>
        </p:blipFill>
        <p:spPr bwMode="auto">
          <a:xfrm>
            <a:off x="6593304" y="385010"/>
            <a:ext cx="770022" cy="17806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Basquiat">
            <a:hlinkClick r:id="rId9" action="ppaction://hlinksldjump"/>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344" t="23354" r="18226" b="40523"/>
          <a:stretch/>
        </p:blipFill>
        <p:spPr bwMode="auto">
          <a:xfrm>
            <a:off x="10310064" y="544286"/>
            <a:ext cx="803564" cy="14408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Basquiat">
            <a:hlinkClick r:id="rId10" action="ppaction://hlinksldjump"/>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064" t="51686" r="36128" b="16484"/>
          <a:stretch/>
        </p:blipFill>
        <p:spPr bwMode="auto">
          <a:xfrm>
            <a:off x="8200570" y="1654629"/>
            <a:ext cx="1843315" cy="12696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265070" y="2992015"/>
            <a:ext cx="3870999" cy="646331"/>
          </a:xfrm>
          <a:prstGeom prst="rect">
            <a:avLst/>
          </a:prstGeom>
          <a:noFill/>
        </p:spPr>
        <p:txBody>
          <a:bodyPr wrap="square" rtlCol="0">
            <a:spAutoFit/>
          </a:bodyPr>
          <a:lstStyle/>
          <a:p>
            <a:r>
              <a:rPr lang="en-GB" dirty="0">
                <a:latin typeface="Aldine401 BT" panose="02020602060306020A03" pitchFamily="18" charset="0"/>
              </a:rPr>
              <a:t>Click on the image for more information</a:t>
            </a:r>
          </a:p>
        </p:txBody>
      </p:sp>
    </p:spTree>
    <p:extLst>
      <p:ext uri="{BB962C8B-B14F-4D97-AF65-F5344CB8AC3E}">
        <p14:creationId xmlns:p14="http://schemas.microsoft.com/office/powerpoint/2010/main" val="38435533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a:hlinkClick r:id="rId3" action="ppaction://hlinksldjump"/>
          </p:cNvPr>
          <p:cNvGraphicFramePr>
            <a:graphicFrameLocks noChangeAspect="1"/>
          </p:cNvGraphicFramePr>
          <p:nvPr>
            <p:extLst>
              <p:ext uri="{D42A27DB-BD31-4B8C-83A1-F6EECF244321}">
                <p14:modId xmlns:p14="http://schemas.microsoft.com/office/powerpoint/2010/main" val="1140556186"/>
              </p:ext>
            </p:extLst>
          </p:nvPr>
        </p:nvGraphicFramePr>
        <p:xfrm>
          <a:off x="199947" y="5686073"/>
          <a:ext cx="633664" cy="482070"/>
        </p:xfrm>
        <a:graphic>
          <a:graphicData uri="http://schemas.openxmlformats.org/presentationml/2006/ole">
            <mc:AlternateContent xmlns:mc="http://schemas.openxmlformats.org/markup-compatibility/2006">
              <mc:Choice xmlns:v="urn:schemas-microsoft-com:vml" Requires="v">
                <p:oleObj spid="_x0000_s13326" name="Image" r:id="rId4" imgW="2653920" imgH="2018880" progId="PhotoshopElements.Image.4">
                  <p:embed/>
                </p:oleObj>
              </mc:Choice>
              <mc:Fallback>
                <p:oleObj name="Image" r:id="rId4" imgW="2653920" imgH="2018880" progId="PhotoshopElements.Image.4">
                  <p:embed/>
                  <p:pic>
                    <p:nvPicPr>
                      <p:cNvPr id="0" name=""/>
                      <p:cNvPicPr/>
                      <p:nvPr/>
                    </p:nvPicPr>
                    <p:blipFill>
                      <a:blip r:embed="rId5"/>
                      <a:stretch>
                        <a:fillRect/>
                      </a:stretch>
                    </p:blipFill>
                    <p:spPr>
                      <a:xfrm>
                        <a:off x="199947" y="5686073"/>
                        <a:ext cx="633664" cy="482070"/>
                      </a:xfrm>
                      <a:prstGeom prst="rect">
                        <a:avLst/>
                      </a:prstGeom>
                    </p:spPr>
                  </p:pic>
                </p:oleObj>
              </mc:Fallback>
            </mc:AlternateContent>
          </a:graphicData>
        </a:graphic>
      </p:graphicFrame>
      <p:sp>
        <p:nvSpPr>
          <p:cNvPr id="3" name="Rectangle 2"/>
          <p:cNvSpPr/>
          <p:nvPr/>
        </p:nvSpPr>
        <p:spPr>
          <a:xfrm>
            <a:off x="5325024" y="294764"/>
            <a:ext cx="6096000" cy="1200329"/>
          </a:xfrm>
          <a:prstGeom prst="rect">
            <a:avLst/>
          </a:prstGeom>
        </p:spPr>
        <p:txBody>
          <a:bodyPr>
            <a:spAutoFit/>
          </a:bodyPr>
          <a:lstStyle/>
          <a:p>
            <a:r>
              <a:rPr lang="en-GB" dirty="0"/>
              <a:t>On the left panel of the painting Basquiat has illustrated two Nubian-style masks. The Nubians  historically were darker in skin colour, and were considered to be slaves by the Egyptian people</a:t>
            </a:r>
          </a:p>
        </p:txBody>
      </p:sp>
      <p:pic>
        <p:nvPicPr>
          <p:cNvPr id="9" name="Picture 7" descr="Basquiat">
            <a:hlinkClick r:id="rId6" action="ppaction://hlinksldjump"/>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671" t="19052" r="80460" b="36306"/>
          <a:stretch/>
        </p:blipFill>
        <p:spPr bwMode="auto">
          <a:xfrm>
            <a:off x="3043989" y="294765"/>
            <a:ext cx="2153653" cy="498031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5376" y="294764"/>
            <a:ext cx="2478008" cy="4980317"/>
          </a:xfrm>
          <a:prstGeom prst="rect">
            <a:avLst/>
          </a:prstGeom>
        </p:spPr>
      </p:pic>
      <p:pic>
        <p:nvPicPr>
          <p:cNvPr id="11" name="Picture 10" descr="Basquiat">
            <a:hlinkClick r:id="rId9" action="ppaction://hlinksldjump"/>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4766" r="15801" b="16484"/>
          <a:stretch/>
        </p:blipFill>
        <p:spPr bwMode="auto">
          <a:xfrm>
            <a:off x="10584537" y="4943565"/>
            <a:ext cx="1023879" cy="55734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0156988" y="4628750"/>
            <a:ext cx="1451428" cy="646331"/>
          </a:xfrm>
          <a:prstGeom prst="rect">
            <a:avLst/>
          </a:prstGeom>
          <a:noFill/>
        </p:spPr>
        <p:txBody>
          <a:bodyPr wrap="square" rtlCol="0">
            <a:spAutoFit/>
          </a:bodyPr>
          <a:lstStyle/>
          <a:p>
            <a:r>
              <a:rPr lang="en-GB" dirty="0"/>
              <a:t>Return to the </a:t>
            </a:r>
            <a:r>
              <a:rPr lang="en-GB" dirty="0" err="1"/>
              <a:t>nile</a:t>
            </a:r>
            <a:endParaRPr lang="en-GB" dirty="0"/>
          </a:p>
        </p:txBody>
      </p:sp>
    </p:spTree>
    <p:extLst>
      <p:ext uri="{BB962C8B-B14F-4D97-AF65-F5344CB8AC3E}">
        <p14:creationId xmlns:p14="http://schemas.microsoft.com/office/powerpoint/2010/main" val="18915192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a:hlinkClick r:id="rId3" action="ppaction://hlinksldjump"/>
          </p:cNvPr>
          <p:cNvGraphicFramePr>
            <a:graphicFrameLocks noChangeAspect="1"/>
          </p:cNvGraphicFramePr>
          <p:nvPr>
            <p:extLst>
              <p:ext uri="{D42A27DB-BD31-4B8C-83A1-F6EECF244321}">
                <p14:modId xmlns:p14="http://schemas.microsoft.com/office/powerpoint/2010/main" val="1140556186"/>
              </p:ext>
            </p:extLst>
          </p:nvPr>
        </p:nvGraphicFramePr>
        <p:xfrm>
          <a:off x="199947" y="5686073"/>
          <a:ext cx="633664" cy="482070"/>
        </p:xfrm>
        <a:graphic>
          <a:graphicData uri="http://schemas.openxmlformats.org/presentationml/2006/ole">
            <mc:AlternateContent xmlns:mc="http://schemas.openxmlformats.org/markup-compatibility/2006">
              <mc:Choice xmlns:v="urn:schemas-microsoft-com:vml" Requires="v">
                <p:oleObj spid="_x0000_s14349" name="Image" r:id="rId4" imgW="2653920" imgH="2018880" progId="PhotoshopElements.Image.4">
                  <p:embed/>
                </p:oleObj>
              </mc:Choice>
              <mc:Fallback>
                <p:oleObj name="Image" r:id="rId4" imgW="2653920" imgH="2018880" progId="PhotoshopElements.Image.4">
                  <p:embed/>
                  <p:pic>
                    <p:nvPicPr>
                      <p:cNvPr id="0" name=""/>
                      <p:cNvPicPr/>
                      <p:nvPr/>
                    </p:nvPicPr>
                    <p:blipFill>
                      <a:blip r:embed="rId5"/>
                      <a:stretch>
                        <a:fillRect/>
                      </a:stretch>
                    </p:blipFill>
                    <p:spPr>
                      <a:xfrm>
                        <a:off x="199947" y="5686073"/>
                        <a:ext cx="633664" cy="482070"/>
                      </a:xfrm>
                      <a:prstGeom prst="rect">
                        <a:avLst/>
                      </a:prstGeom>
                    </p:spPr>
                  </p:pic>
                </p:oleObj>
              </mc:Fallback>
            </mc:AlternateContent>
          </a:graphicData>
        </a:graphic>
      </p:graphicFrame>
      <p:sp>
        <p:nvSpPr>
          <p:cNvPr id="2" name="Rectangle 1"/>
          <p:cNvSpPr/>
          <p:nvPr/>
        </p:nvSpPr>
        <p:spPr>
          <a:xfrm>
            <a:off x="5658853" y="294765"/>
            <a:ext cx="6096000" cy="3046988"/>
          </a:xfrm>
          <a:prstGeom prst="rect">
            <a:avLst/>
          </a:prstGeom>
        </p:spPr>
        <p:txBody>
          <a:bodyPr>
            <a:spAutoFit/>
          </a:bodyPr>
          <a:lstStyle/>
          <a:p>
            <a:r>
              <a:rPr lang="en-GB" sz="2400" dirty="0">
                <a:latin typeface="Aldine401 BT" panose="02020602060306020A03" pitchFamily="18" charset="0"/>
              </a:rPr>
              <a:t>On the right panel of the painting appear the words “</a:t>
            </a:r>
            <a:r>
              <a:rPr lang="en-GB" sz="2400" dirty="0" err="1">
                <a:latin typeface="Aldine401 BT" panose="02020602060306020A03" pitchFamily="18" charset="0"/>
              </a:rPr>
              <a:t>Esclave</a:t>
            </a:r>
            <a:r>
              <a:rPr lang="en-GB" sz="2400" dirty="0">
                <a:latin typeface="Aldine401 BT" panose="02020602060306020A03" pitchFamily="18" charset="0"/>
              </a:rPr>
              <a:t>, Slave, </a:t>
            </a:r>
            <a:r>
              <a:rPr lang="en-GB" sz="2400" dirty="0" err="1">
                <a:latin typeface="Aldine401 BT" panose="02020602060306020A03" pitchFamily="18" charset="0"/>
              </a:rPr>
              <a:t>Esclave</a:t>
            </a:r>
            <a:r>
              <a:rPr lang="en-GB" sz="2400" dirty="0">
                <a:latin typeface="Aldine401 BT" panose="02020602060306020A03" pitchFamily="18" charset="0"/>
              </a:rPr>
              <a:t>”. Two letters of the word "Nile" are crossed out and </a:t>
            </a:r>
            <a:r>
              <a:rPr lang="en-GB" sz="2400" dirty="0" err="1">
                <a:latin typeface="Aldine401 BT" panose="02020602060306020A03" pitchFamily="18" charset="0"/>
              </a:rPr>
              <a:t>Frohne</a:t>
            </a:r>
            <a:r>
              <a:rPr lang="en-GB" sz="2400" dirty="0">
                <a:latin typeface="Aldine401 BT" panose="02020602060306020A03" pitchFamily="18" charset="0"/>
              </a:rPr>
              <a:t> suggests that, "The letters that are wiped out and scribbled over perhaps reflect the acts of historians who have conveniently forgotten that Egyptians were black and blacks were enslaved."</a:t>
            </a:r>
          </a:p>
        </p:txBody>
      </p:sp>
      <p:pic>
        <p:nvPicPr>
          <p:cNvPr id="7" name="Picture 7" descr="Basquiat"/>
          <p:cNvPicPr>
            <a:picLocks noChangeAspect="1" noChangeArrowheads="1"/>
          </p:cNvPicPr>
          <p:nvPr/>
        </p:nvPicPr>
        <p:blipFill rotWithShape="1">
          <a:blip r:embed="rId6">
            <a:extLst>
              <a:ext uri="{28A0092B-C50C-407E-A947-70E740481C1C}">
                <a14:useLocalDpi xmlns:a14="http://schemas.microsoft.com/office/drawing/2010/main" val="0"/>
              </a:ext>
            </a:extLst>
          </a:blip>
          <a:srcRect l="68344" t="23354" r="18226" b="40523"/>
          <a:stretch/>
        </p:blipFill>
        <p:spPr bwMode="auto">
          <a:xfrm>
            <a:off x="2501201" y="294765"/>
            <a:ext cx="2607168" cy="46749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Basquiat">
            <a:hlinkClick r:id="rId7" action="ppaction://hlinksldjump"/>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766" r="15801" b="16484"/>
          <a:stretch/>
        </p:blipFill>
        <p:spPr bwMode="auto">
          <a:xfrm>
            <a:off x="10141035" y="4582157"/>
            <a:ext cx="1423837" cy="77505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635768" y="4258991"/>
            <a:ext cx="1451428" cy="646331"/>
          </a:xfrm>
          <a:prstGeom prst="rect">
            <a:avLst/>
          </a:prstGeom>
          <a:noFill/>
        </p:spPr>
        <p:txBody>
          <a:bodyPr wrap="square" rtlCol="0">
            <a:spAutoFit/>
          </a:bodyPr>
          <a:lstStyle/>
          <a:p>
            <a:r>
              <a:rPr lang="en-GB" dirty="0"/>
              <a:t>Return to the </a:t>
            </a:r>
            <a:r>
              <a:rPr lang="en-GB" dirty="0" err="1"/>
              <a:t>nile</a:t>
            </a:r>
            <a:endParaRPr lang="en-GB" dirty="0"/>
          </a:p>
        </p:txBody>
      </p:sp>
    </p:spTree>
    <p:extLst>
      <p:ext uri="{BB962C8B-B14F-4D97-AF65-F5344CB8AC3E}">
        <p14:creationId xmlns:p14="http://schemas.microsoft.com/office/powerpoint/2010/main" val="32683597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a:hlinkClick r:id="rId3" action="ppaction://hlinksldjump"/>
          </p:cNvPr>
          <p:cNvGraphicFramePr>
            <a:graphicFrameLocks noChangeAspect="1"/>
          </p:cNvGraphicFramePr>
          <p:nvPr>
            <p:extLst>
              <p:ext uri="{D42A27DB-BD31-4B8C-83A1-F6EECF244321}">
                <p14:modId xmlns:p14="http://schemas.microsoft.com/office/powerpoint/2010/main" val="1140556186"/>
              </p:ext>
            </p:extLst>
          </p:nvPr>
        </p:nvGraphicFramePr>
        <p:xfrm>
          <a:off x="199947" y="5686073"/>
          <a:ext cx="633664" cy="482070"/>
        </p:xfrm>
        <a:graphic>
          <a:graphicData uri="http://schemas.openxmlformats.org/presentationml/2006/ole">
            <mc:AlternateContent xmlns:mc="http://schemas.openxmlformats.org/markup-compatibility/2006">
              <mc:Choice xmlns:v="urn:schemas-microsoft-com:vml" Requires="v">
                <p:oleObj spid="_x0000_s15372" name="Image" r:id="rId4" imgW="2653920" imgH="2018880" progId="PhotoshopElements.Image.4">
                  <p:embed/>
                </p:oleObj>
              </mc:Choice>
              <mc:Fallback>
                <p:oleObj name="Image" r:id="rId4" imgW="2653920" imgH="2018880" progId="PhotoshopElements.Image.4">
                  <p:embed/>
                  <p:pic>
                    <p:nvPicPr>
                      <p:cNvPr id="0" name=""/>
                      <p:cNvPicPr/>
                      <p:nvPr/>
                    </p:nvPicPr>
                    <p:blipFill>
                      <a:blip r:embed="rId5"/>
                      <a:stretch>
                        <a:fillRect/>
                      </a:stretch>
                    </p:blipFill>
                    <p:spPr>
                      <a:xfrm>
                        <a:off x="199947" y="5686073"/>
                        <a:ext cx="633664" cy="482070"/>
                      </a:xfrm>
                      <a:prstGeom prst="rect">
                        <a:avLst/>
                      </a:prstGeom>
                    </p:spPr>
                  </p:pic>
                </p:oleObj>
              </mc:Fallback>
            </mc:AlternateContent>
          </a:graphicData>
        </a:graphic>
      </p:graphicFrame>
      <p:pic>
        <p:nvPicPr>
          <p:cNvPr id="5" name="Picture 7" descr="Basquiat"/>
          <p:cNvPicPr>
            <a:picLocks noChangeAspect="1" noChangeArrowheads="1"/>
          </p:cNvPicPr>
          <p:nvPr/>
        </p:nvPicPr>
        <p:blipFill rotWithShape="1">
          <a:blip r:embed="rId6">
            <a:extLst>
              <a:ext uri="{28A0092B-C50C-407E-A947-70E740481C1C}">
                <a14:useLocalDpi xmlns:a14="http://schemas.microsoft.com/office/drawing/2010/main" val="0"/>
              </a:ext>
            </a:extLst>
          </a:blip>
          <a:srcRect l="33064" t="51686" r="36128" b="16484"/>
          <a:stretch/>
        </p:blipFill>
        <p:spPr bwMode="auto">
          <a:xfrm>
            <a:off x="5791200" y="406399"/>
            <a:ext cx="5471885" cy="376892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99947" y="406399"/>
            <a:ext cx="5471886" cy="4401205"/>
          </a:xfrm>
          <a:prstGeom prst="rect">
            <a:avLst/>
          </a:prstGeom>
        </p:spPr>
        <p:txBody>
          <a:bodyPr wrap="square">
            <a:spAutoFit/>
          </a:bodyPr>
          <a:lstStyle/>
          <a:p>
            <a:r>
              <a:rPr lang="en-GB" sz="2800" dirty="0">
                <a:latin typeface="Aldine401 BT" panose="02020602060306020A03" pitchFamily="18" charset="0"/>
              </a:rPr>
              <a:t>“Basquiat has identified the boat in the [painting with the word SICKLE – as an act of labelling, as a reference to the life and migration of ancient Africa, to the tool of manual labour, and to the </a:t>
            </a:r>
            <a:r>
              <a:rPr lang="en-GB" sz="2800" dirty="0" err="1">
                <a:latin typeface="Aldine401 BT" panose="02020602060306020A03" pitchFamily="18" charset="0"/>
              </a:rPr>
              <a:t>sickel</a:t>
            </a:r>
            <a:r>
              <a:rPr lang="en-GB" sz="2800" dirty="0">
                <a:latin typeface="Aldine401 BT" panose="02020602060306020A03" pitchFamily="18" charset="0"/>
              </a:rPr>
              <a:t>-cell anaemia which affects contemporary blacks." (Richard D. Marshall in Enrico Navarra et al, </a:t>
            </a:r>
            <a:r>
              <a:rPr lang="en-GB" sz="2800" i="1" dirty="0">
                <a:latin typeface="Aldine401 BT" panose="02020602060306020A03" pitchFamily="18" charset="0"/>
              </a:rPr>
              <a:t>Jean Michel Basquiat</a:t>
            </a:r>
            <a:r>
              <a:rPr lang="en-GB" sz="2800" dirty="0">
                <a:latin typeface="Aldine401 BT" panose="02020602060306020A03" pitchFamily="18" charset="0"/>
              </a:rPr>
              <a:t>, Paris, 2000</a:t>
            </a:r>
          </a:p>
        </p:txBody>
      </p:sp>
      <p:pic>
        <p:nvPicPr>
          <p:cNvPr id="8" name="Picture 7" descr="Basquiat">
            <a:hlinkClick r:id="rId7" action="ppaction://hlinksldjump"/>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766" r="15801" b="16484"/>
          <a:stretch/>
        </p:blipFill>
        <p:spPr bwMode="auto">
          <a:xfrm>
            <a:off x="10016365" y="4807604"/>
            <a:ext cx="1246720" cy="67864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548682" y="4500595"/>
            <a:ext cx="1451428" cy="646331"/>
          </a:xfrm>
          <a:prstGeom prst="rect">
            <a:avLst/>
          </a:prstGeom>
          <a:noFill/>
        </p:spPr>
        <p:txBody>
          <a:bodyPr wrap="square" rtlCol="0">
            <a:spAutoFit/>
          </a:bodyPr>
          <a:lstStyle/>
          <a:p>
            <a:r>
              <a:rPr lang="en-GB" dirty="0"/>
              <a:t>Return to the </a:t>
            </a:r>
            <a:r>
              <a:rPr lang="en-GB" dirty="0" err="1"/>
              <a:t>nile</a:t>
            </a:r>
            <a:endParaRPr lang="en-GB" dirty="0"/>
          </a:p>
        </p:txBody>
      </p:sp>
    </p:spTree>
    <p:extLst>
      <p:ext uri="{BB962C8B-B14F-4D97-AF65-F5344CB8AC3E}">
        <p14:creationId xmlns:p14="http://schemas.microsoft.com/office/powerpoint/2010/main" val="4385535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a:hlinkClick r:id="rId3" action="ppaction://hlinksldjump"/>
          </p:cNvPr>
          <p:cNvGraphicFramePr>
            <a:graphicFrameLocks noChangeAspect="1"/>
          </p:cNvGraphicFramePr>
          <p:nvPr>
            <p:extLst>
              <p:ext uri="{D42A27DB-BD31-4B8C-83A1-F6EECF244321}">
                <p14:modId xmlns:p14="http://schemas.microsoft.com/office/powerpoint/2010/main" val="1140556186"/>
              </p:ext>
            </p:extLst>
          </p:nvPr>
        </p:nvGraphicFramePr>
        <p:xfrm>
          <a:off x="199947" y="5686073"/>
          <a:ext cx="633664" cy="482070"/>
        </p:xfrm>
        <a:graphic>
          <a:graphicData uri="http://schemas.openxmlformats.org/presentationml/2006/ole">
            <mc:AlternateContent xmlns:mc="http://schemas.openxmlformats.org/markup-compatibility/2006">
              <mc:Choice xmlns:v="urn:schemas-microsoft-com:vml" Requires="v">
                <p:oleObj spid="_x0000_s12304" name="Image" r:id="rId4" imgW="2653920" imgH="2018880" progId="PhotoshopElements.Image.4">
                  <p:embed/>
                </p:oleObj>
              </mc:Choice>
              <mc:Fallback>
                <p:oleObj name="Image" r:id="rId4" imgW="2653920" imgH="2018880" progId="PhotoshopElements.Image.4">
                  <p:embed/>
                  <p:pic>
                    <p:nvPicPr>
                      <p:cNvPr id="0" name=""/>
                      <p:cNvPicPr/>
                      <p:nvPr/>
                    </p:nvPicPr>
                    <p:blipFill>
                      <a:blip r:embed="rId5"/>
                      <a:stretch>
                        <a:fillRect/>
                      </a:stretch>
                    </p:blipFill>
                    <p:spPr>
                      <a:xfrm>
                        <a:off x="199947" y="5686073"/>
                        <a:ext cx="633664" cy="482070"/>
                      </a:xfrm>
                      <a:prstGeom prst="rect">
                        <a:avLst/>
                      </a:prstGeom>
                    </p:spPr>
                  </p:pic>
                </p:oleObj>
              </mc:Fallback>
            </mc:AlternateContent>
          </a:graphicData>
        </a:graphic>
      </p:graphicFrame>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9947" y="149665"/>
            <a:ext cx="6164142" cy="42860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7061205" y="188119"/>
            <a:ext cx="4213821" cy="6054811"/>
          </a:xfrm>
          <a:prstGeom prst="rect">
            <a:avLst/>
          </a:prstGeom>
          <a:ln w="228600" cap="sq" cmpd="thickThin">
            <a:solidFill>
              <a:srgbClr val="000000"/>
            </a:solidFill>
            <a:prstDash val="solid"/>
            <a:miter lim="800000"/>
          </a:ln>
          <a:effectLst>
            <a:innerShdw blurRad="76200">
              <a:srgbClr val="000000"/>
            </a:innerShdw>
          </a:effectLst>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56308" y="149665"/>
            <a:ext cx="4188536" cy="6018478"/>
          </a:xfrm>
          <a:prstGeom prst="rect">
            <a:avLst/>
          </a:prstGeom>
        </p:spPr>
      </p:pic>
    </p:spTree>
    <p:extLst>
      <p:ext uri="{BB962C8B-B14F-4D97-AF65-F5344CB8AC3E}">
        <p14:creationId xmlns:p14="http://schemas.microsoft.com/office/powerpoint/2010/main" val="4186441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mattieux.files.wordpress.com/2010/03/basquiat-logo.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08214"/>
            <a:ext cx="4597052" cy="157500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s://thumbnails-visually.netdna-ssl.com/basquiat-from-samo-to-soho-to-stardom_5182bafc81bb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7052" y="212942"/>
            <a:ext cx="7277622" cy="533449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Object 4">
            <a:hlinkClick r:id="rId5" action="ppaction://hlinksldjump"/>
          </p:cNvPr>
          <p:cNvGraphicFramePr>
            <a:graphicFrameLocks noChangeAspect="1"/>
          </p:cNvGraphicFramePr>
          <p:nvPr>
            <p:extLst>
              <p:ext uri="{D42A27DB-BD31-4B8C-83A1-F6EECF244321}">
                <p14:modId xmlns:p14="http://schemas.microsoft.com/office/powerpoint/2010/main" val="725449536"/>
              </p:ext>
            </p:extLst>
          </p:nvPr>
        </p:nvGraphicFramePr>
        <p:xfrm>
          <a:off x="10973571" y="5761977"/>
          <a:ext cx="633664" cy="482070"/>
        </p:xfrm>
        <a:graphic>
          <a:graphicData uri="http://schemas.openxmlformats.org/presentationml/2006/ole">
            <mc:AlternateContent xmlns:mc="http://schemas.openxmlformats.org/markup-compatibility/2006">
              <mc:Choice xmlns:v="urn:schemas-microsoft-com:vml" Requires="v">
                <p:oleObj spid="_x0000_s10260" name="Image" r:id="rId6" imgW="2653920" imgH="2018880" progId="PhotoshopElements.Image.4">
                  <p:embed/>
                </p:oleObj>
              </mc:Choice>
              <mc:Fallback>
                <p:oleObj name="Image" r:id="rId6" imgW="2653920" imgH="2018880" progId="PhotoshopElements.Image.4">
                  <p:embed/>
                  <p:pic>
                    <p:nvPicPr>
                      <p:cNvPr id="0" name=""/>
                      <p:cNvPicPr/>
                      <p:nvPr/>
                    </p:nvPicPr>
                    <p:blipFill>
                      <a:blip r:embed="rId7"/>
                      <a:stretch>
                        <a:fillRect/>
                      </a:stretch>
                    </p:blipFill>
                    <p:spPr>
                      <a:xfrm>
                        <a:off x="10973571" y="5761977"/>
                        <a:ext cx="633664" cy="482070"/>
                      </a:xfrm>
                      <a:prstGeom prst="rect">
                        <a:avLst/>
                      </a:prstGeom>
                    </p:spPr>
                  </p:pic>
                </p:oleObj>
              </mc:Fallback>
            </mc:AlternateContent>
          </a:graphicData>
        </a:graphic>
      </p:graphicFrame>
    </p:spTree>
    <p:extLst>
      <p:ext uri="{BB962C8B-B14F-4D97-AF65-F5344CB8AC3E}">
        <p14:creationId xmlns:p14="http://schemas.microsoft.com/office/powerpoint/2010/main" val="29043545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mattieux.files.wordpress.com/2010/03/basquiat-logo.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08214"/>
            <a:ext cx="4597052" cy="15750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Object 4">
            <a:hlinkClick r:id="rId4" action="ppaction://hlinksldjump"/>
          </p:cNvPr>
          <p:cNvGraphicFramePr>
            <a:graphicFrameLocks noChangeAspect="1"/>
          </p:cNvGraphicFramePr>
          <p:nvPr>
            <p:extLst>
              <p:ext uri="{D42A27DB-BD31-4B8C-83A1-F6EECF244321}">
                <p14:modId xmlns:p14="http://schemas.microsoft.com/office/powerpoint/2010/main" val="725449536"/>
              </p:ext>
            </p:extLst>
          </p:nvPr>
        </p:nvGraphicFramePr>
        <p:xfrm>
          <a:off x="10973571" y="5761977"/>
          <a:ext cx="633664" cy="482070"/>
        </p:xfrm>
        <a:graphic>
          <a:graphicData uri="http://schemas.openxmlformats.org/presentationml/2006/ole">
            <mc:AlternateContent xmlns:mc="http://schemas.openxmlformats.org/markup-compatibility/2006">
              <mc:Choice xmlns:v="urn:schemas-microsoft-com:vml" Requires="v">
                <p:oleObj spid="_x0000_s16394" name="Image" r:id="rId5" imgW="2653920" imgH="2018880" progId="PhotoshopElements.Image.4">
                  <p:embed/>
                </p:oleObj>
              </mc:Choice>
              <mc:Fallback>
                <p:oleObj name="Image" r:id="rId5" imgW="2653920" imgH="2018880" progId="PhotoshopElements.Image.4">
                  <p:embed/>
                  <p:pic>
                    <p:nvPicPr>
                      <p:cNvPr id="0" name=""/>
                      <p:cNvPicPr/>
                      <p:nvPr/>
                    </p:nvPicPr>
                    <p:blipFill>
                      <a:blip r:embed="rId6"/>
                      <a:stretch>
                        <a:fillRect/>
                      </a:stretch>
                    </p:blipFill>
                    <p:spPr>
                      <a:xfrm>
                        <a:off x="10973571" y="5761977"/>
                        <a:ext cx="633664" cy="482070"/>
                      </a:xfrm>
                      <a:prstGeom prst="rect">
                        <a:avLst/>
                      </a:prstGeom>
                    </p:spPr>
                  </p:pic>
                </p:oleObj>
              </mc:Fallback>
            </mc:AlternateContent>
          </a:graphicData>
        </a:graphic>
      </p:graphicFrame>
      <p:pic>
        <p:nvPicPr>
          <p:cNvPr id="16386" name="Picture 2" descr="http://d2jv9003bew7ag.cloudfront.net/uploads/Jean-Michel-Basquiat-50-cent-Piece.-198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480" y="137708"/>
            <a:ext cx="8534557" cy="5689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78549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74093" y="238084"/>
            <a:ext cx="5200547" cy="6148430"/>
          </a:xfrm>
        </p:spPr>
      </p:pic>
      <p:graphicFrame>
        <p:nvGraphicFramePr>
          <p:cNvPr id="3" name="Object 2">
            <a:hlinkClick r:id="rId4" action="ppaction://hlinksldjump"/>
            <a:extLst>
              <a:ext uri="{FF2B5EF4-FFF2-40B4-BE49-F238E27FC236}">
                <a16:creationId xmlns:a16="http://schemas.microsoft.com/office/drawing/2014/main" id="{AEF6CB57-0AD9-46F1-9AC3-B17F9EDCDC27}"/>
              </a:ext>
            </a:extLst>
          </p:cNvPr>
          <p:cNvGraphicFramePr>
            <a:graphicFrameLocks noChangeAspect="1"/>
          </p:cNvGraphicFramePr>
          <p:nvPr>
            <p:extLst>
              <p:ext uri="{D42A27DB-BD31-4B8C-83A1-F6EECF244321}">
                <p14:modId xmlns:p14="http://schemas.microsoft.com/office/powerpoint/2010/main" val="1300946620"/>
              </p:ext>
            </p:extLst>
          </p:nvPr>
        </p:nvGraphicFramePr>
        <p:xfrm>
          <a:off x="10940385" y="5803165"/>
          <a:ext cx="633664" cy="482070"/>
        </p:xfrm>
        <a:graphic>
          <a:graphicData uri="http://schemas.openxmlformats.org/presentationml/2006/ole">
            <mc:AlternateContent xmlns:mc="http://schemas.openxmlformats.org/markup-compatibility/2006">
              <mc:Choice xmlns:v="urn:schemas-microsoft-com:vml" Requires="v">
                <p:oleObj spid="_x0000_s17411" name="Image" r:id="rId5" imgW="2653920" imgH="2018880" progId="PhotoshopElements.Image.4">
                  <p:embed/>
                </p:oleObj>
              </mc:Choice>
              <mc:Fallback>
                <p:oleObj name="Image" r:id="rId5" imgW="2653920" imgH="2018880" progId="PhotoshopElements.Image.4">
                  <p:embed/>
                  <p:pic>
                    <p:nvPicPr>
                      <p:cNvPr id="7" name="Object 6">
                        <a:hlinkClick r:id="rId4" action="ppaction://hlinksldjump"/>
                      </p:cNvPr>
                      <p:cNvPicPr/>
                      <p:nvPr/>
                    </p:nvPicPr>
                    <p:blipFill>
                      <a:blip r:embed="rId6"/>
                      <a:stretch>
                        <a:fillRect/>
                      </a:stretch>
                    </p:blipFill>
                    <p:spPr>
                      <a:xfrm>
                        <a:off x="10940385" y="5803165"/>
                        <a:ext cx="633664" cy="482070"/>
                      </a:xfrm>
                      <a:prstGeom prst="rect">
                        <a:avLst/>
                      </a:prstGeom>
                    </p:spPr>
                  </p:pic>
                </p:oleObj>
              </mc:Fallback>
            </mc:AlternateContent>
          </a:graphicData>
        </a:graphic>
      </p:graphicFrame>
    </p:spTree>
    <p:extLst>
      <p:ext uri="{BB962C8B-B14F-4D97-AF65-F5344CB8AC3E}">
        <p14:creationId xmlns:p14="http://schemas.microsoft.com/office/powerpoint/2010/main" val="769356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mattieux.files.wordpress.com/2010/03/basquiat-logo.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27824" y="-125864"/>
            <a:ext cx="2634115" cy="902477"/>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a:xfrm>
            <a:off x="200416" y="5311036"/>
            <a:ext cx="113485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Elbow Connector 5"/>
          <p:cNvCxnSpPr/>
          <p:nvPr/>
        </p:nvCxnSpPr>
        <p:spPr>
          <a:xfrm rot="5400000" flipH="1" flipV="1">
            <a:off x="-202015" y="3537019"/>
            <a:ext cx="2608579" cy="939456"/>
          </a:xfrm>
          <a:prstGeom prst="bentConnector3">
            <a:avLst>
              <a:gd name="adj1" fmla="val 94177"/>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Elbow Connector 8"/>
          <p:cNvCxnSpPr/>
          <p:nvPr/>
        </p:nvCxnSpPr>
        <p:spPr>
          <a:xfrm rot="5400000" flipH="1" flipV="1">
            <a:off x="1072803" y="4821421"/>
            <a:ext cx="546247" cy="43299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Elbow Connector 12"/>
          <p:cNvCxnSpPr/>
          <p:nvPr/>
        </p:nvCxnSpPr>
        <p:spPr>
          <a:xfrm rot="5400000" flipH="1" flipV="1">
            <a:off x="-1102396" y="3721963"/>
            <a:ext cx="2993718" cy="184422"/>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00415" y="5815302"/>
            <a:ext cx="11348581" cy="369332"/>
          </a:xfrm>
          <a:prstGeom prst="rect">
            <a:avLst/>
          </a:prstGeom>
        </p:spPr>
        <p:txBody>
          <a:bodyPr wrap="square">
            <a:spAutoFit/>
          </a:bodyPr>
          <a:lstStyle/>
          <a:p>
            <a:r>
              <a:rPr lang="da-DK" dirty="0">
                <a:solidFill>
                  <a:schemeClr val="bg1"/>
                </a:solidFill>
                <a:latin typeface="arial" panose="020B0604020202020204" pitchFamily="34" charset="0"/>
              </a:rPr>
              <a:t>December 22,                                                          time line                                                    August 12, 1988</a:t>
            </a:r>
            <a:endParaRPr lang="en-GB" dirty="0">
              <a:solidFill>
                <a:schemeClr val="bg1"/>
              </a:solidFill>
            </a:endParaRPr>
          </a:p>
        </p:txBody>
      </p:sp>
      <p:pic>
        <p:nvPicPr>
          <p:cNvPr id="3074" name="Picture 2" descr="http://www.artvalue.com/photos/auction/0/35/35762/basquiat-jean-michel-1960-1988-untitled-1125744-500-500-1125744.jpg">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8713" y="1136102"/>
            <a:ext cx="2455103" cy="156635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christies.com/lotfinderimages/d55844/jean-michel_basquiat_untitled_d5584470h.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5486" y="2977967"/>
            <a:ext cx="1682423" cy="181020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s-media-cache-ak0.pinimg.com/236x/44/24/f6/4424f66f19f477bd59dcd62cba417d99.jpg">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877" y="956273"/>
            <a:ext cx="953138" cy="1304548"/>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Elbow Connector 26"/>
          <p:cNvCxnSpPr/>
          <p:nvPr/>
        </p:nvCxnSpPr>
        <p:spPr>
          <a:xfrm rot="5400000" flipH="1" flipV="1">
            <a:off x="2791670" y="4800427"/>
            <a:ext cx="546247" cy="43299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pic>
        <p:nvPicPr>
          <p:cNvPr id="28" name="Picture 4" descr="http://anotherimg.dazedgroup.netdna-cdn.com/786/azure/another-prod/340/4/344476.jpg">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30674" y="2817043"/>
            <a:ext cx="2254685" cy="1947750"/>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Elbow Connector 28"/>
          <p:cNvCxnSpPr/>
          <p:nvPr/>
        </p:nvCxnSpPr>
        <p:spPr>
          <a:xfrm rot="16200000" flipV="1">
            <a:off x="3623337" y="3735831"/>
            <a:ext cx="2937224" cy="213179"/>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pic>
        <p:nvPicPr>
          <p:cNvPr id="32" name="Picture 2" descr="http://cdn2-b.examiner.com/sites/default/files/styles/article_large/hash/7b/db/7bdb2d5ae17692cc55690fe254c1c28a.jpg?itok=yDXczYvg">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63100" y="864296"/>
            <a:ext cx="1672987" cy="1406504"/>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Elbow Connector 32"/>
          <p:cNvCxnSpPr/>
          <p:nvPr/>
        </p:nvCxnSpPr>
        <p:spPr>
          <a:xfrm rot="5400000" flipH="1" flipV="1">
            <a:off x="4692334" y="4467425"/>
            <a:ext cx="1468647" cy="218638"/>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pic>
        <p:nvPicPr>
          <p:cNvPr id="36" name="Picture 2" descr="http://41.media.tumblr.com/2ea17a2c62cc6add93cd26f404b34023/tumblr_mge411csnY1qgposeo1_1280.png">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267338" y="2412288"/>
            <a:ext cx="1988573" cy="1457251"/>
          </a:xfrm>
          <a:prstGeom prst="rect">
            <a:avLst/>
          </a:prstGeom>
          <a:noFill/>
          <a:extLst>
            <a:ext uri="{909E8E84-426E-40DD-AFC4-6F175D3DCCD1}">
              <a14:hiddenFill xmlns:a14="http://schemas.microsoft.com/office/drawing/2010/main">
                <a:solidFill>
                  <a:srgbClr val="FFFFFF"/>
                </a:solidFill>
              </a14:hiddenFill>
            </a:ext>
          </a:extLst>
        </p:spPr>
      </p:pic>
      <p:cxnSp>
        <p:nvCxnSpPr>
          <p:cNvPr id="37" name="Elbow Connector 36"/>
          <p:cNvCxnSpPr/>
          <p:nvPr/>
        </p:nvCxnSpPr>
        <p:spPr>
          <a:xfrm rot="5400000" flipH="1" flipV="1">
            <a:off x="5974403" y="5023784"/>
            <a:ext cx="294112" cy="280389"/>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pic>
        <p:nvPicPr>
          <p:cNvPr id="3080" name="Picture 8" descr="http://pixel.nymag.com/imgs/daily/vulture/2015/05/04/seen/04-michael-halsband.nocrop.w529.h565.jpg">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654776" y="3880034"/>
            <a:ext cx="1130446" cy="1136857"/>
          </a:xfrm>
          <a:prstGeom prst="rect">
            <a:avLst/>
          </a:prstGeom>
          <a:noFill/>
          <a:extLst>
            <a:ext uri="{909E8E84-426E-40DD-AFC4-6F175D3DCCD1}">
              <a14:hiddenFill xmlns:a14="http://schemas.microsoft.com/office/drawing/2010/main">
                <a:solidFill>
                  <a:srgbClr val="FFFFFF"/>
                </a:solidFill>
              </a14:hiddenFill>
            </a:ext>
          </a:extLst>
        </p:spPr>
      </p:pic>
      <p:cxnSp>
        <p:nvCxnSpPr>
          <p:cNvPr id="40" name="Elbow Connector 39"/>
          <p:cNvCxnSpPr/>
          <p:nvPr/>
        </p:nvCxnSpPr>
        <p:spPr>
          <a:xfrm rot="5400000" flipH="1" flipV="1">
            <a:off x="5709928" y="3753271"/>
            <a:ext cx="3088434" cy="103535"/>
          </a:xfrm>
          <a:prstGeom prst="bentConnector3">
            <a:avLst>
              <a:gd name="adj1" fmla="val 45133"/>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2" name="Object 1">
            <a:hlinkClick r:id="rId17" action="ppaction://hlinksldjump"/>
          </p:cNvPr>
          <p:cNvGraphicFramePr>
            <a:graphicFrameLocks noChangeAspect="1"/>
          </p:cNvGraphicFramePr>
          <p:nvPr>
            <p:extLst>
              <p:ext uri="{D42A27DB-BD31-4B8C-83A1-F6EECF244321}">
                <p14:modId xmlns:p14="http://schemas.microsoft.com/office/powerpoint/2010/main" val="2033829517"/>
              </p:ext>
            </p:extLst>
          </p:nvPr>
        </p:nvGraphicFramePr>
        <p:xfrm>
          <a:off x="10965333" y="5069998"/>
          <a:ext cx="633664" cy="482070"/>
        </p:xfrm>
        <a:graphic>
          <a:graphicData uri="http://schemas.openxmlformats.org/presentationml/2006/ole">
            <mc:AlternateContent xmlns:mc="http://schemas.openxmlformats.org/markup-compatibility/2006">
              <mc:Choice xmlns:v="urn:schemas-microsoft-com:vml" Requires="v">
                <p:oleObj spid="_x0000_s2073" name="Image" r:id="rId18" imgW="2653920" imgH="2018880" progId="PhotoshopElements.Image.4">
                  <p:embed/>
                </p:oleObj>
              </mc:Choice>
              <mc:Fallback>
                <p:oleObj name="Image" r:id="rId18" imgW="2653920" imgH="2018880" progId="PhotoshopElements.Image.4">
                  <p:embed/>
                  <p:pic>
                    <p:nvPicPr>
                      <p:cNvPr id="0" name=""/>
                      <p:cNvPicPr/>
                      <p:nvPr/>
                    </p:nvPicPr>
                    <p:blipFill>
                      <a:blip r:embed="rId19"/>
                      <a:stretch>
                        <a:fillRect/>
                      </a:stretch>
                    </p:blipFill>
                    <p:spPr>
                      <a:xfrm>
                        <a:off x="10965333" y="5069998"/>
                        <a:ext cx="633664" cy="482070"/>
                      </a:xfrm>
                      <a:prstGeom prst="rect">
                        <a:avLst/>
                      </a:prstGeom>
                    </p:spPr>
                  </p:pic>
                </p:oleObj>
              </mc:Fallback>
            </mc:AlternateContent>
          </a:graphicData>
        </a:graphic>
      </p:graphicFrame>
      <p:pic>
        <p:nvPicPr>
          <p:cNvPr id="2050" name="Picture 2" descr="&lt;strong&gt;Sugar Ray Robinson&lt;/strong&gt; &lt;br/&gt; &lt;em&gt;Jean-Michel Basquiat &lt;/em&gt; &lt;br/&gt; 1982&lt;br&gt;&#10;&#10;&lt;strong&gt;Christie's Estimate&lt;/strong&gt;: $6-8 million&lt;br&gt;&#10;&#10;&lt;em&gt;Basquiat painted this homage to one of his sporting heroes, the boxer Sugar Ray Robinson. The artist once said his paintings were &amp;quot;about 80% anger.&amp;quot;&lt;/em&gt;">
            <a:hlinkClick r:id="rId15" action="ppaction://hlinksldjump"/>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101030" y="518195"/>
            <a:ext cx="1368383" cy="1732131"/>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Basquiat">
            <a:hlinkClick r:id="rId21" action="ppaction://hlinksldjump"/>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t="14766" r="15801" b="16484"/>
          <a:stretch/>
        </p:blipFill>
        <p:spPr bwMode="auto">
          <a:xfrm>
            <a:off x="7707026" y="797603"/>
            <a:ext cx="3841970" cy="2091351"/>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Elbow Connector 22"/>
          <p:cNvCxnSpPr/>
          <p:nvPr/>
        </p:nvCxnSpPr>
        <p:spPr>
          <a:xfrm rot="5400000" flipH="1" flipV="1">
            <a:off x="6515719" y="4024394"/>
            <a:ext cx="2439312" cy="16843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7928054" y="4749962"/>
            <a:ext cx="3781805" cy="307777"/>
          </a:xfrm>
          <a:prstGeom prst="rect">
            <a:avLst/>
          </a:prstGeom>
        </p:spPr>
        <p:txBody>
          <a:bodyPr wrap="none">
            <a:spAutoFit/>
          </a:bodyPr>
          <a:lstStyle/>
          <a:p>
            <a:r>
              <a:rPr lang="en-GB" sz="1400" dirty="0"/>
              <a:t>https://www.youtube.com/watch?v=IxBX2orLe5c</a:t>
            </a:r>
          </a:p>
        </p:txBody>
      </p:sp>
      <p:pic>
        <p:nvPicPr>
          <p:cNvPr id="7" name="Picture 6"/>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110537" y="3186227"/>
            <a:ext cx="2330613" cy="1548730"/>
          </a:xfrm>
          <a:prstGeom prst="rect">
            <a:avLst/>
          </a:prstGeom>
        </p:spPr>
      </p:pic>
      <p:sp>
        <p:nvSpPr>
          <p:cNvPr id="8" name="TextBox 7"/>
          <p:cNvSpPr txBox="1"/>
          <p:nvPr/>
        </p:nvSpPr>
        <p:spPr>
          <a:xfrm>
            <a:off x="723014" y="308344"/>
            <a:ext cx="3880884" cy="369332"/>
          </a:xfrm>
          <a:prstGeom prst="rect">
            <a:avLst/>
          </a:prstGeom>
          <a:noFill/>
        </p:spPr>
        <p:txBody>
          <a:bodyPr wrap="square" rtlCol="0">
            <a:spAutoFit/>
          </a:bodyPr>
          <a:lstStyle/>
          <a:p>
            <a:r>
              <a:rPr lang="en-GB" dirty="0"/>
              <a:t>Click on an image to </a:t>
            </a:r>
            <a:r>
              <a:rPr lang="en-GB"/>
              <a:t>learn more…………..</a:t>
            </a:r>
          </a:p>
        </p:txBody>
      </p:sp>
    </p:spTree>
    <p:extLst>
      <p:ext uri="{BB962C8B-B14F-4D97-AF65-F5344CB8AC3E}">
        <p14:creationId xmlns:p14="http://schemas.microsoft.com/office/powerpoint/2010/main" val="2958688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mattieux.files.wordpress.com/2010/03/basquiat-logo.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08214"/>
            <a:ext cx="4597052" cy="1575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177424" y="3114082"/>
            <a:ext cx="6096000" cy="2308324"/>
          </a:xfrm>
          <a:prstGeom prst="rect">
            <a:avLst/>
          </a:prstGeom>
        </p:spPr>
        <p:txBody>
          <a:bodyPr>
            <a:spAutoFit/>
          </a:bodyPr>
          <a:lstStyle/>
          <a:p>
            <a:r>
              <a:rPr lang="en-GB" dirty="0">
                <a:solidFill>
                  <a:srgbClr val="000011"/>
                </a:solidFill>
                <a:latin typeface="RomainText-Regular"/>
              </a:rPr>
              <a:t> Aged six, Basquiat was hit by a car in an accident which led to him having a splenectomy. Whilst recovering from the operation, his mother gave him a copy of </a:t>
            </a:r>
            <a:r>
              <a:rPr lang="en-GB" dirty="0" err="1">
                <a:solidFill>
                  <a:srgbClr val="000011"/>
                </a:solidFill>
                <a:latin typeface="RomainText-Regular"/>
              </a:rPr>
              <a:t>Gray’s</a:t>
            </a:r>
            <a:r>
              <a:rPr lang="en-GB" dirty="0">
                <a:solidFill>
                  <a:srgbClr val="000011"/>
                </a:solidFill>
                <a:latin typeface="RomainText-Regular"/>
              </a:rPr>
              <a:t> Anatomy; the medical textbook would have a profound influence on him: in 1981 he named his avant-garde industrial band </a:t>
            </a:r>
            <a:r>
              <a:rPr lang="en-GB" dirty="0" err="1">
                <a:solidFill>
                  <a:srgbClr val="000011"/>
                </a:solidFill>
                <a:latin typeface="RomainText-Regular"/>
              </a:rPr>
              <a:t>Gray</a:t>
            </a:r>
            <a:r>
              <a:rPr lang="en-GB" dirty="0">
                <a:solidFill>
                  <a:srgbClr val="000011"/>
                </a:solidFill>
                <a:latin typeface="RomainText-Regular"/>
              </a:rPr>
              <a:t>, in reference to the volume, and in his later work he often used motifs of feet, the human body and words laid over images.</a:t>
            </a:r>
            <a:endParaRPr lang="en-GB" dirty="0"/>
          </a:p>
        </p:txBody>
      </p:sp>
      <p:pic>
        <p:nvPicPr>
          <p:cNvPr id="2050" name="Picture 2" descr="https://img1.etsystatic.com/000/0/6760026/il_570xN.31951800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644" y="1611566"/>
            <a:ext cx="3185481" cy="458262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upload.wikimedia.org/wikipedia/commons/1/1f/Gray21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0412" y="173029"/>
            <a:ext cx="1930293" cy="246780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edwardtufte.com.s3.amazonaws.com/grays_anatomy.jpg"/>
          <p:cNvPicPr>
            <a:picLocks noChangeAspect="1" noChangeArrowheads="1"/>
          </p:cNvPicPr>
          <p:nvPr/>
        </p:nvPicPr>
        <p:blipFill rotWithShape="1">
          <a:blip r:embed="rId6">
            <a:extLst>
              <a:ext uri="{28A0092B-C50C-407E-A947-70E740481C1C}">
                <a14:useLocalDpi xmlns:a14="http://schemas.microsoft.com/office/drawing/2010/main" val="0"/>
              </a:ext>
            </a:extLst>
          </a:blip>
          <a:srcRect l="10523" r="8958"/>
          <a:stretch/>
        </p:blipFill>
        <p:spPr bwMode="auto">
          <a:xfrm>
            <a:off x="2559837" y="4881088"/>
            <a:ext cx="2220575" cy="145788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4.bp.blogspot.com/_PI32H7zT3dU/TPRN_NkIvhI/AAAAAAAAAHU/skBQTmTgnzQ/s1600/Jean-Michel+Basquiat+Anantomy.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07717" y="173029"/>
            <a:ext cx="3896325" cy="297165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Object 7">
            <a:hlinkClick r:id="rId8" action="ppaction://hlinksldjump"/>
          </p:cNvPr>
          <p:cNvGraphicFramePr>
            <a:graphicFrameLocks noChangeAspect="1"/>
          </p:cNvGraphicFramePr>
          <p:nvPr>
            <p:extLst>
              <p:ext uri="{D42A27DB-BD31-4B8C-83A1-F6EECF244321}">
                <p14:modId xmlns:p14="http://schemas.microsoft.com/office/powerpoint/2010/main" val="4260288462"/>
              </p:ext>
            </p:extLst>
          </p:nvPr>
        </p:nvGraphicFramePr>
        <p:xfrm>
          <a:off x="10956592" y="5712120"/>
          <a:ext cx="633664" cy="482070"/>
        </p:xfrm>
        <a:graphic>
          <a:graphicData uri="http://schemas.openxmlformats.org/presentationml/2006/ole">
            <mc:AlternateContent xmlns:mc="http://schemas.openxmlformats.org/markup-compatibility/2006">
              <mc:Choice xmlns:v="urn:schemas-microsoft-com:vml" Requires="v">
                <p:oleObj spid="_x0000_s4116" name="Image" r:id="rId9" imgW="2653920" imgH="2018880" progId="PhotoshopElements.Image.4">
                  <p:embed/>
                </p:oleObj>
              </mc:Choice>
              <mc:Fallback>
                <p:oleObj name="Image" r:id="rId9" imgW="2653920" imgH="2018880" progId="PhotoshopElements.Image.4">
                  <p:embed/>
                  <p:pic>
                    <p:nvPicPr>
                      <p:cNvPr id="0" name=""/>
                      <p:cNvPicPr/>
                      <p:nvPr/>
                    </p:nvPicPr>
                    <p:blipFill>
                      <a:blip r:embed="rId10"/>
                      <a:stretch>
                        <a:fillRect/>
                      </a:stretch>
                    </p:blipFill>
                    <p:spPr>
                      <a:xfrm>
                        <a:off x="10956592" y="5712120"/>
                        <a:ext cx="633664" cy="482070"/>
                      </a:xfrm>
                      <a:prstGeom prst="rect">
                        <a:avLst/>
                      </a:prstGeom>
                    </p:spPr>
                  </p:pic>
                </p:oleObj>
              </mc:Fallback>
            </mc:AlternateContent>
          </a:graphicData>
        </a:graphic>
      </p:graphicFrame>
    </p:spTree>
    <p:extLst>
      <p:ext uri="{BB962C8B-B14F-4D97-AF65-F5344CB8AC3E}">
        <p14:creationId xmlns:p14="http://schemas.microsoft.com/office/powerpoint/2010/main" val="27609847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mattieux.files.wordpress.com/2010/03/basquiat-logo.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75332" y="-149888"/>
            <a:ext cx="4597052" cy="15750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528153" y="4494798"/>
            <a:ext cx="6096000" cy="923330"/>
          </a:xfrm>
          <a:prstGeom prst="rect">
            <a:avLst/>
          </a:prstGeom>
        </p:spPr>
        <p:txBody>
          <a:bodyPr>
            <a:spAutoFit/>
          </a:bodyPr>
          <a:lstStyle/>
          <a:p>
            <a:r>
              <a:rPr lang="en-GB" dirty="0">
                <a:solidFill>
                  <a:srgbClr val="000011"/>
                </a:solidFill>
                <a:latin typeface="RomainText-Regular"/>
              </a:rPr>
              <a:t>By the time he was 11, Basquiat was trilingual in French, English and Spanish; Gerard was of Haitian descent, and his mother Matilde of Puerto Rican.</a:t>
            </a:r>
            <a:endParaRPr lang="en-GB" b="0" i="0" dirty="0">
              <a:solidFill>
                <a:srgbClr val="000011"/>
              </a:solidFill>
              <a:effectLst/>
              <a:latin typeface="RomainText-Regular"/>
            </a:endParaRPr>
          </a:p>
        </p:txBody>
      </p:sp>
      <p:pic>
        <p:nvPicPr>
          <p:cNvPr id="5124" name="Picture 4" descr="http://anotherimg.dazedgroup.netdna-cdn.com/786/azure/another-prod/340/4/34447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01466"/>
            <a:ext cx="5575453" cy="481645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imgfile.367art.net/uploads/Painting/c110612/130N1B9540920-4K5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4532" y="1348932"/>
            <a:ext cx="3618652" cy="312152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Object 6">
            <a:hlinkClick r:id="rId6" action="ppaction://hlinksldjump"/>
          </p:cNvPr>
          <p:cNvGraphicFramePr>
            <a:graphicFrameLocks noChangeAspect="1"/>
          </p:cNvGraphicFramePr>
          <p:nvPr>
            <p:extLst>
              <p:ext uri="{D42A27DB-BD31-4B8C-83A1-F6EECF244321}">
                <p14:modId xmlns:p14="http://schemas.microsoft.com/office/powerpoint/2010/main" val="3117885792"/>
              </p:ext>
            </p:extLst>
          </p:nvPr>
        </p:nvGraphicFramePr>
        <p:xfrm>
          <a:off x="10990489" y="5778452"/>
          <a:ext cx="633664" cy="482070"/>
        </p:xfrm>
        <a:graphic>
          <a:graphicData uri="http://schemas.openxmlformats.org/presentationml/2006/ole">
            <mc:AlternateContent xmlns:mc="http://schemas.openxmlformats.org/markup-compatibility/2006">
              <mc:Choice xmlns:v="urn:schemas-microsoft-com:vml" Requires="v">
                <p:oleObj spid="_x0000_s5140" name="Image" r:id="rId7" imgW="2653920" imgH="2018880" progId="PhotoshopElements.Image.4">
                  <p:embed/>
                </p:oleObj>
              </mc:Choice>
              <mc:Fallback>
                <p:oleObj name="Image" r:id="rId7" imgW="2653920" imgH="2018880" progId="PhotoshopElements.Image.4">
                  <p:embed/>
                  <p:pic>
                    <p:nvPicPr>
                      <p:cNvPr id="0" name=""/>
                      <p:cNvPicPr/>
                      <p:nvPr/>
                    </p:nvPicPr>
                    <p:blipFill>
                      <a:blip r:embed="rId8"/>
                      <a:stretch>
                        <a:fillRect/>
                      </a:stretch>
                    </p:blipFill>
                    <p:spPr>
                      <a:xfrm>
                        <a:off x="10990489" y="5778452"/>
                        <a:ext cx="633664" cy="482070"/>
                      </a:xfrm>
                      <a:prstGeom prst="rect">
                        <a:avLst/>
                      </a:prstGeom>
                    </p:spPr>
                  </p:pic>
                </p:oleObj>
              </mc:Fallback>
            </mc:AlternateContent>
          </a:graphicData>
        </a:graphic>
      </p:graphicFrame>
    </p:spTree>
    <p:extLst>
      <p:ext uri="{BB962C8B-B14F-4D97-AF65-F5344CB8AC3E}">
        <p14:creationId xmlns:p14="http://schemas.microsoft.com/office/powerpoint/2010/main" val="4125991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mattieux.files.wordpress.com/2010/03/basquiat-logo.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08214"/>
            <a:ext cx="4597052" cy="1575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440471" y="3327738"/>
            <a:ext cx="6096000" cy="2031325"/>
          </a:xfrm>
          <a:prstGeom prst="rect">
            <a:avLst/>
          </a:prstGeom>
        </p:spPr>
        <p:txBody>
          <a:bodyPr>
            <a:spAutoFit/>
          </a:bodyPr>
          <a:lstStyle/>
          <a:p>
            <a:r>
              <a:rPr lang="en-GB" dirty="0">
                <a:solidFill>
                  <a:srgbClr val="000011"/>
                </a:solidFill>
                <a:latin typeface="RomainText-Regular"/>
              </a:rPr>
              <a:t>Growing up Basquiat was precocious. His accountant father Gerard used to bring home scraps of paper from work for his four-year-old son to draw on. Eleven years later, and two years before he decided to leave school, Basquiat ran away from home. His father recalled that when he found him in a park, his son told him, “Papa, I will be very famous one day.”</a:t>
            </a:r>
            <a:endParaRPr lang="en-GB" dirty="0"/>
          </a:p>
        </p:txBody>
      </p:sp>
      <p:pic>
        <p:nvPicPr>
          <p:cNvPr id="6146" name="Picture 2" descr="http://assets.dnainfo.com/generated/photo/2015/01/basquiatcrop-1421440247.jpg/larg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07" y="1466787"/>
            <a:ext cx="5360064" cy="381293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6993698" y="2178"/>
            <a:ext cx="5056340"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a:ln>
                  <a:noFill/>
                </a:ln>
                <a:solidFill>
                  <a:schemeClr val="tx1"/>
                </a:solidFill>
                <a:effectLst/>
                <a:latin typeface="Arial" panose="020B0604020202020204" pitchFamily="34" charset="0"/>
              </a:rPr>
              <a:t>S</a:t>
            </a:r>
            <a:r>
              <a:rPr kumimoji="0" lang="en-US" altLang="en-US" sz="1800" b="0" i="0" u="none" strike="noStrike" cap="none" normalizeH="0" baseline="0" dirty="0">
                <a:ln>
                  <a:noFill/>
                </a:ln>
                <a:solidFill>
                  <a:schemeClr val="tx1"/>
                </a:solidFill>
                <a:effectLst/>
                <a:latin typeface="Arial" panose="020B0604020202020204" pitchFamily="34" charset="0"/>
              </a:rPr>
              <a:t>elf-Portrait, 1984 </a:t>
            </a:r>
            <a:r>
              <a:rPr kumimoji="0" lang="en-US" altLang="en-US" sz="1800" b="0" i="1" u="none" strike="noStrike" cap="none" normalizeH="0" baseline="0" dirty="0">
                <a:ln>
                  <a:noFill/>
                </a:ln>
                <a:solidFill>
                  <a:schemeClr val="tx1"/>
                </a:solidFill>
                <a:effectLst/>
                <a:latin typeface="Arial" panose="020B0604020202020204" pitchFamily="34" charset="0"/>
              </a:rPr>
              <a:t>© Estate of Jean-Michel Basquiat. Licensed by </a:t>
            </a:r>
            <a:r>
              <a:rPr kumimoji="0" lang="en-US" altLang="en-US" sz="1800" b="0" i="1" u="none" strike="noStrike" cap="none" normalizeH="0" baseline="0" dirty="0" err="1">
                <a:ln>
                  <a:noFill/>
                </a:ln>
                <a:solidFill>
                  <a:schemeClr val="tx1"/>
                </a:solidFill>
                <a:effectLst/>
                <a:latin typeface="Arial" panose="020B0604020202020204" pitchFamily="34" charset="0"/>
              </a:rPr>
              <a:t>Artestar</a:t>
            </a:r>
            <a:r>
              <a:rPr kumimoji="0" lang="en-US" altLang="en-US" sz="1800" b="0" i="1" u="none" strike="noStrike" cap="none" normalizeH="0" baseline="0" dirty="0">
                <a:ln>
                  <a:noFill/>
                </a:ln>
                <a:solidFill>
                  <a:schemeClr val="tx1"/>
                </a:solidFill>
                <a:effectLst/>
                <a:latin typeface="Arial" panose="020B0604020202020204" pitchFamily="34" charset="0"/>
              </a:rPr>
              <a:t>, New York</a:t>
            </a: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pic>
        <p:nvPicPr>
          <p:cNvPr id="6148" name="Picture 4" descr="Self-Portrait 198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1868" y="679286"/>
            <a:ext cx="1750227" cy="250543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Object 6">
            <a:hlinkClick r:id="rId6" action="ppaction://hlinksldjump"/>
          </p:cNvPr>
          <p:cNvGraphicFramePr>
            <a:graphicFrameLocks noChangeAspect="1"/>
          </p:cNvGraphicFramePr>
          <p:nvPr>
            <p:extLst>
              <p:ext uri="{D42A27DB-BD31-4B8C-83A1-F6EECF244321}">
                <p14:modId xmlns:p14="http://schemas.microsoft.com/office/powerpoint/2010/main" val="3864567928"/>
              </p:ext>
            </p:extLst>
          </p:nvPr>
        </p:nvGraphicFramePr>
        <p:xfrm>
          <a:off x="10902807" y="5687836"/>
          <a:ext cx="633664" cy="482070"/>
        </p:xfrm>
        <a:graphic>
          <a:graphicData uri="http://schemas.openxmlformats.org/presentationml/2006/ole">
            <mc:AlternateContent xmlns:mc="http://schemas.openxmlformats.org/markup-compatibility/2006">
              <mc:Choice xmlns:v="urn:schemas-microsoft-com:vml" Requires="v">
                <p:oleObj spid="_x0000_s6164" name="Image" r:id="rId7" imgW="2653920" imgH="2018880" progId="PhotoshopElements.Image.4">
                  <p:embed/>
                </p:oleObj>
              </mc:Choice>
              <mc:Fallback>
                <p:oleObj name="Image" r:id="rId7" imgW="2653920" imgH="2018880" progId="PhotoshopElements.Image.4">
                  <p:embed/>
                  <p:pic>
                    <p:nvPicPr>
                      <p:cNvPr id="0" name=""/>
                      <p:cNvPicPr/>
                      <p:nvPr/>
                    </p:nvPicPr>
                    <p:blipFill>
                      <a:blip r:embed="rId8"/>
                      <a:stretch>
                        <a:fillRect/>
                      </a:stretch>
                    </p:blipFill>
                    <p:spPr>
                      <a:xfrm>
                        <a:off x="10902807" y="5687836"/>
                        <a:ext cx="633664" cy="482070"/>
                      </a:xfrm>
                      <a:prstGeom prst="rect">
                        <a:avLst/>
                      </a:prstGeom>
                    </p:spPr>
                  </p:pic>
                </p:oleObj>
              </mc:Fallback>
            </mc:AlternateContent>
          </a:graphicData>
        </a:graphic>
      </p:graphicFrame>
    </p:spTree>
    <p:extLst>
      <p:ext uri="{BB962C8B-B14F-4D97-AF65-F5344CB8AC3E}">
        <p14:creationId xmlns:p14="http://schemas.microsoft.com/office/powerpoint/2010/main" val="21434604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mattieux.files.wordpress.com/2010/03/basquiat-logo.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6764" y="5474181"/>
            <a:ext cx="2702349" cy="92585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Object 6">
            <a:hlinkClick r:id="rId4" action="ppaction://hlinksldjump"/>
          </p:cNvPr>
          <p:cNvGraphicFramePr>
            <a:graphicFrameLocks noChangeAspect="1"/>
          </p:cNvGraphicFramePr>
          <p:nvPr>
            <p:extLst>
              <p:ext uri="{D42A27DB-BD31-4B8C-83A1-F6EECF244321}">
                <p14:modId xmlns:p14="http://schemas.microsoft.com/office/powerpoint/2010/main" val="4063784627"/>
              </p:ext>
            </p:extLst>
          </p:nvPr>
        </p:nvGraphicFramePr>
        <p:xfrm>
          <a:off x="10955263" y="5696074"/>
          <a:ext cx="633664" cy="482070"/>
        </p:xfrm>
        <a:graphic>
          <a:graphicData uri="http://schemas.openxmlformats.org/presentationml/2006/ole">
            <mc:AlternateContent xmlns:mc="http://schemas.openxmlformats.org/markup-compatibility/2006">
              <mc:Choice xmlns:v="urn:schemas-microsoft-com:vml" Requires="v">
                <p:oleObj spid="_x0000_s3106" name="Image" r:id="rId5" imgW="2653920" imgH="2018880" progId="PhotoshopElements.Image.4">
                  <p:embed/>
                </p:oleObj>
              </mc:Choice>
              <mc:Fallback>
                <p:oleObj name="Image" r:id="rId5" imgW="2653920" imgH="2018880" progId="PhotoshopElements.Image.4">
                  <p:embed/>
                  <p:pic>
                    <p:nvPicPr>
                      <p:cNvPr id="0" name=""/>
                      <p:cNvPicPr/>
                      <p:nvPr/>
                    </p:nvPicPr>
                    <p:blipFill>
                      <a:blip r:embed="rId6"/>
                      <a:stretch>
                        <a:fillRect/>
                      </a:stretch>
                    </p:blipFill>
                    <p:spPr>
                      <a:xfrm>
                        <a:off x="10955263" y="5696074"/>
                        <a:ext cx="633664" cy="482070"/>
                      </a:xfrm>
                      <a:prstGeom prst="rect">
                        <a:avLst/>
                      </a:prstGeom>
                    </p:spPr>
                  </p:pic>
                </p:oleObj>
              </mc:Fallback>
            </mc:AlternateContent>
          </a:graphicData>
        </a:graphic>
      </p:graphicFrame>
      <p:pic>
        <p:nvPicPr>
          <p:cNvPr id="3074" name="Picture 2" descr="&lt;strong&gt;Sugar Ray Robinson&lt;/strong&gt; &lt;br/&gt; &lt;em&gt;Jean-Michel Basquiat &lt;/em&gt; &lt;br/&gt; 1982&lt;br&gt;&#10;&#10;&lt;strong&gt;Christie's Estimate&lt;/strong&gt;: $6-8 million&lt;br&gt;&#10;&#10;&lt;em&gt;Basquiat painted this homage to one of his sporting heroes, the boxer Sugar Ray Robinson. The artist once said his paintings were &amp;quot;about 80% anger.&amp;quot;&lt;/em&g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6764" y="2504560"/>
            <a:ext cx="2257425" cy="28575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teponmagazine.com/wp-content/uploads/2015/02/Basquiat040-Print-Slider-390x25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50953" y="2980810"/>
            <a:ext cx="37147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40.media.tumblr.com/tumblr_lh92seLI9z1qfhlvgo1_50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08919" y="76928"/>
            <a:ext cx="1656784" cy="2791761"/>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http://41.media.tumblr.com/tumblr_m5ipvlFrzf1rncbxio1_500.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13283" y="76928"/>
            <a:ext cx="1854457" cy="2407757"/>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http://library.uvm.edu/news/wp-content/uploads/2013/01/trumpet.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6764" y="76928"/>
            <a:ext cx="2375340" cy="23715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562467" y="325924"/>
            <a:ext cx="4500868" cy="2031325"/>
          </a:xfrm>
          <a:prstGeom prst="rect">
            <a:avLst/>
          </a:prstGeom>
        </p:spPr>
        <p:txBody>
          <a:bodyPr wrap="square">
            <a:spAutoFit/>
          </a:bodyPr>
          <a:lstStyle/>
          <a:p>
            <a:r>
              <a:rPr lang="en-GB" dirty="0">
                <a:solidFill>
                  <a:srgbClr val="333333"/>
                </a:solidFill>
                <a:latin typeface="OpenSansSemibold"/>
              </a:rPr>
              <a:t>Basquiat’s Crowns </a:t>
            </a:r>
            <a:r>
              <a:rPr lang="en-GB" dirty="0">
                <a:solidFill>
                  <a:srgbClr val="333333"/>
                </a:solidFill>
                <a:latin typeface="OpenSansRegular"/>
              </a:rPr>
              <a:t>A crown appears frequently in the early work of Jean-Michel Basquiat </a:t>
            </a:r>
            <a:r>
              <a:rPr lang="en-GB" dirty="0" err="1">
                <a:solidFill>
                  <a:srgbClr val="333333"/>
                </a:solidFill>
                <a:latin typeface="OpenSansRegular"/>
              </a:rPr>
              <a:t>signaling</a:t>
            </a:r>
            <a:r>
              <a:rPr lang="en-GB" dirty="0">
                <a:solidFill>
                  <a:srgbClr val="333333"/>
                </a:solidFill>
                <a:latin typeface="OpenSansRegular"/>
              </a:rPr>
              <a:t> his ambition and understanding of art history. </a:t>
            </a:r>
          </a:p>
          <a:p>
            <a:r>
              <a:rPr lang="en-GB" b="0" i="0" dirty="0">
                <a:solidFill>
                  <a:srgbClr val="333333"/>
                </a:solidFill>
                <a:effectLst/>
                <a:latin typeface="OpenSansRegular"/>
              </a:rPr>
              <a:t>Basquiat creates his own monarch using the crown to denote the iconic importance of his own heroes.</a:t>
            </a:r>
          </a:p>
        </p:txBody>
      </p:sp>
      <p:pic>
        <p:nvPicPr>
          <p:cNvPr id="3088" name="Picture 16" descr="http://everypainterpaintshimself.com/article_images_new/A1.jpg">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62467" y="2448500"/>
            <a:ext cx="3058405" cy="259090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320135" y="4670074"/>
            <a:ext cx="2079335" cy="369332"/>
          </a:xfrm>
          <a:prstGeom prst="rect">
            <a:avLst/>
          </a:prstGeom>
          <a:noFill/>
        </p:spPr>
        <p:txBody>
          <a:bodyPr wrap="square" rtlCol="0">
            <a:spAutoFit/>
          </a:bodyPr>
          <a:lstStyle/>
          <a:p>
            <a:r>
              <a:rPr lang="en-GB" dirty="0"/>
              <a:t>Click on me</a:t>
            </a:r>
          </a:p>
        </p:txBody>
      </p:sp>
    </p:spTree>
    <p:extLst>
      <p:ext uri="{BB962C8B-B14F-4D97-AF65-F5344CB8AC3E}">
        <p14:creationId xmlns:p14="http://schemas.microsoft.com/office/powerpoint/2010/main" val="1208011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78049" y="3540681"/>
            <a:ext cx="6096000" cy="2031325"/>
          </a:xfrm>
          <a:prstGeom prst="rect">
            <a:avLst/>
          </a:prstGeom>
        </p:spPr>
        <p:txBody>
          <a:bodyPr>
            <a:spAutoFit/>
          </a:bodyPr>
          <a:lstStyle/>
          <a:p>
            <a:r>
              <a:rPr lang="en-GB" dirty="0">
                <a:solidFill>
                  <a:srgbClr val="000011"/>
                </a:solidFill>
                <a:latin typeface="RomainText-Regular"/>
              </a:rPr>
              <a:t> One of Jean-Michel’s first art projects was SAMO, a graffiti collaboration with his friend and past classmate Al Diaz. The two would spray the tag of their character (which stood for “Same Old Shit”) around the streets of Manhattan. But at the start of the 1980s, “SAMO IS DEAD” started to appear throughout the city; the pair had fallen out, and the project was over.</a:t>
            </a:r>
            <a:endParaRPr lang="en-GB" dirty="0"/>
          </a:p>
        </p:txBody>
      </p:sp>
      <p:pic>
        <p:nvPicPr>
          <p:cNvPr id="10244" name="Picture 4" descr="http://vigossbackstage.com/wp-content/uploads/2011/12/blog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7205" y="312009"/>
            <a:ext cx="4172515" cy="3228672"/>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s://s-media-cache-ak0.pinimg.com/236x/74/b4/4e/74b44e87348bbe577b3ca2a819bf370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7704" y="267886"/>
            <a:ext cx="3231715" cy="3272796"/>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http://www.brooklynstreetart.com/theblog/wp-content/uploads/2015/03/brooklyn-street-art-al-diaz-samo-jaime-rojo-08-14-we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835" y="312009"/>
            <a:ext cx="3378083" cy="2971800"/>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http://www.citynoise.org/upload/644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1835" y="3540681"/>
            <a:ext cx="2762250" cy="180975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Object 6">
            <a:hlinkClick r:id="rId7" action="ppaction://hlinksldjump"/>
          </p:cNvPr>
          <p:cNvGraphicFramePr>
            <a:graphicFrameLocks noChangeAspect="1"/>
          </p:cNvGraphicFramePr>
          <p:nvPr>
            <p:extLst>
              <p:ext uri="{D42A27DB-BD31-4B8C-83A1-F6EECF244321}">
                <p14:modId xmlns:p14="http://schemas.microsoft.com/office/powerpoint/2010/main" val="1743833365"/>
              </p:ext>
            </p:extLst>
          </p:nvPr>
        </p:nvGraphicFramePr>
        <p:xfrm>
          <a:off x="10940385" y="5803165"/>
          <a:ext cx="633664" cy="482070"/>
        </p:xfrm>
        <a:graphic>
          <a:graphicData uri="http://schemas.openxmlformats.org/presentationml/2006/ole">
            <mc:AlternateContent xmlns:mc="http://schemas.openxmlformats.org/markup-compatibility/2006">
              <mc:Choice xmlns:v="urn:schemas-microsoft-com:vml" Requires="v">
                <p:oleObj spid="_x0000_s7188" name="Image" r:id="rId8" imgW="2653920" imgH="2018880" progId="PhotoshopElements.Image.4">
                  <p:embed/>
                </p:oleObj>
              </mc:Choice>
              <mc:Fallback>
                <p:oleObj name="Image" r:id="rId8" imgW="2653920" imgH="2018880" progId="PhotoshopElements.Image.4">
                  <p:embed/>
                  <p:pic>
                    <p:nvPicPr>
                      <p:cNvPr id="0" name=""/>
                      <p:cNvPicPr/>
                      <p:nvPr/>
                    </p:nvPicPr>
                    <p:blipFill>
                      <a:blip r:embed="rId9"/>
                      <a:stretch>
                        <a:fillRect/>
                      </a:stretch>
                    </p:blipFill>
                    <p:spPr>
                      <a:xfrm>
                        <a:off x="10940385" y="5803165"/>
                        <a:ext cx="633664" cy="482070"/>
                      </a:xfrm>
                      <a:prstGeom prst="rect">
                        <a:avLst/>
                      </a:prstGeom>
                    </p:spPr>
                  </p:pic>
                </p:oleObj>
              </mc:Fallback>
            </mc:AlternateContent>
          </a:graphicData>
        </a:graphic>
      </p:graphicFrame>
    </p:spTree>
    <p:extLst>
      <p:ext uri="{BB962C8B-B14F-4D97-AF65-F5344CB8AC3E}">
        <p14:creationId xmlns:p14="http://schemas.microsoft.com/office/powerpoint/2010/main" val="1062657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27737" y="4206699"/>
            <a:ext cx="6096000" cy="1200329"/>
          </a:xfrm>
          <a:prstGeom prst="rect">
            <a:avLst/>
          </a:prstGeom>
        </p:spPr>
        <p:txBody>
          <a:bodyPr>
            <a:spAutoFit/>
          </a:bodyPr>
          <a:lstStyle/>
          <a:p>
            <a:r>
              <a:rPr lang="en-GB" dirty="0">
                <a:solidFill>
                  <a:srgbClr val="000011"/>
                </a:solidFill>
                <a:latin typeface="RomainText-Regular"/>
              </a:rPr>
              <a:t>The art critic Rene Ricard had a hand in bringing fame to the young New York artist. In December 1981 Ricard published “The Radiant Child”, an article that would later provide the name of a documentary on Basquiat’s life.</a:t>
            </a:r>
            <a:endParaRPr lang="en-GB" dirty="0"/>
          </a:p>
        </p:txBody>
      </p:sp>
      <p:pic>
        <p:nvPicPr>
          <p:cNvPr id="9218" name="Picture 2" descr="http://cdn2-b.examiner.com/sites/default/files/styles/article_large/hash/7b/db/7bdb2d5ae17692cc55690fe254c1c28a.jpg?itok=yDXczY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414" y="272873"/>
            <a:ext cx="5905500" cy="393382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83246" y="4252865"/>
            <a:ext cx="4810932" cy="369332"/>
          </a:xfrm>
          <a:prstGeom prst="rect">
            <a:avLst/>
          </a:prstGeom>
        </p:spPr>
        <p:txBody>
          <a:bodyPr wrap="none">
            <a:spAutoFit/>
          </a:bodyPr>
          <a:lstStyle/>
          <a:p>
            <a:r>
              <a:rPr lang="en-GB" dirty="0"/>
              <a:t>https://</a:t>
            </a:r>
            <a:r>
              <a:rPr lang="en-GB" dirty="0">
                <a:hlinkClick r:id="rId4"/>
              </a:rPr>
              <a:t>www.youtube.com/watch?v=eXjR-y0WH-I</a:t>
            </a:r>
            <a:endParaRPr lang="en-GB" dirty="0"/>
          </a:p>
        </p:txBody>
      </p:sp>
      <p:graphicFrame>
        <p:nvGraphicFramePr>
          <p:cNvPr id="5" name="Object 4">
            <a:hlinkClick r:id="rId5" action="ppaction://hlinksldjump"/>
          </p:cNvPr>
          <p:cNvGraphicFramePr>
            <a:graphicFrameLocks noChangeAspect="1"/>
          </p:cNvGraphicFramePr>
          <p:nvPr>
            <p:extLst>
              <p:ext uri="{D42A27DB-BD31-4B8C-83A1-F6EECF244321}">
                <p14:modId xmlns:p14="http://schemas.microsoft.com/office/powerpoint/2010/main" val="2559430752"/>
              </p:ext>
            </p:extLst>
          </p:nvPr>
        </p:nvGraphicFramePr>
        <p:xfrm>
          <a:off x="10924144" y="5753739"/>
          <a:ext cx="633664" cy="482070"/>
        </p:xfrm>
        <a:graphic>
          <a:graphicData uri="http://schemas.openxmlformats.org/presentationml/2006/ole">
            <mc:AlternateContent xmlns:mc="http://schemas.openxmlformats.org/markup-compatibility/2006">
              <mc:Choice xmlns:v="urn:schemas-microsoft-com:vml" Requires="v">
                <p:oleObj spid="_x0000_s8212" name="Image" r:id="rId6" imgW="2653920" imgH="2018880" progId="PhotoshopElements.Image.4">
                  <p:embed/>
                </p:oleObj>
              </mc:Choice>
              <mc:Fallback>
                <p:oleObj name="Image" r:id="rId6" imgW="2653920" imgH="2018880" progId="PhotoshopElements.Image.4">
                  <p:embed/>
                  <p:pic>
                    <p:nvPicPr>
                      <p:cNvPr id="0" name=""/>
                      <p:cNvPicPr/>
                      <p:nvPr/>
                    </p:nvPicPr>
                    <p:blipFill>
                      <a:blip r:embed="rId7"/>
                      <a:stretch>
                        <a:fillRect/>
                      </a:stretch>
                    </p:blipFill>
                    <p:spPr>
                      <a:xfrm>
                        <a:off x="10924144" y="5753739"/>
                        <a:ext cx="633664" cy="482070"/>
                      </a:xfrm>
                      <a:prstGeom prst="rect">
                        <a:avLst/>
                      </a:prstGeom>
                    </p:spPr>
                  </p:pic>
                </p:oleObj>
              </mc:Fallback>
            </mc:AlternateContent>
          </a:graphicData>
        </a:graphic>
      </p:graphicFrame>
    </p:spTree>
    <p:extLst>
      <p:ext uri="{BB962C8B-B14F-4D97-AF65-F5344CB8AC3E}">
        <p14:creationId xmlns:p14="http://schemas.microsoft.com/office/powerpoint/2010/main" val="22568002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mattieux.files.wordpress.com/2010/03/basquiat-logo.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8205" y="-75007"/>
            <a:ext cx="3444658" cy="118017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590784" y="4093251"/>
            <a:ext cx="6096000" cy="1477328"/>
          </a:xfrm>
          <a:prstGeom prst="rect">
            <a:avLst/>
          </a:prstGeom>
        </p:spPr>
        <p:txBody>
          <a:bodyPr>
            <a:spAutoFit/>
          </a:bodyPr>
          <a:lstStyle/>
          <a:p>
            <a:r>
              <a:rPr lang="en-GB" dirty="0">
                <a:solidFill>
                  <a:srgbClr val="000011"/>
                </a:solidFill>
                <a:latin typeface="RomainText-Regular"/>
              </a:rPr>
              <a:t> Basquiat’s paint ended up on much more than canvas. He liked to work on whatever was in front of him, from refrigerators to lab coats, shipping crates to typewriters. And he liked to work in an Armani suit – when finished, he would go out, still dressed in the paint-splattered clothing.</a:t>
            </a:r>
            <a:endParaRPr lang="en-GB" dirty="0"/>
          </a:p>
        </p:txBody>
      </p:sp>
      <p:pic>
        <p:nvPicPr>
          <p:cNvPr id="8194" name="Picture 2" descr="http://41.media.tumblr.com/2ea17a2c62cc6add93cd26f404b34023/tumblr_mge411csnY1qgposeo1_128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9938" y="803570"/>
            <a:ext cx="4193131" cy="307277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s-media-cache-ak0.pinimg.com/736x/f4/f7/38/f4f738855e13a74fd6b3c5405ded23e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205" y="1105171"/>
            <a:ext cx="4762500" cy="47625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Object 5">
            <a:hlinkClick r:id="rId6" action="ppaction://hlinksldjump"/>
          </p:cNvPr>
          <p:cNvGraphicFramePr>
            <a:graphicFrameLocks noChangeAspect="1"/>
          </p:cNvGraphicFramePr>
          <p:nvPr>
            <p:extLst>
              <p:ext uri="{D42A27DB-BD31-4B8C-83A1-F6EECF244321}">
                <p14:modId xmlns:p14="http://schemas.microsoft.com/office/powerpoint/2010/main" val="3247299030"/>
              </p:ext>
            </p:extLst>
          </p:nvPr>
        </p:nvGraphicFramePr>
        <p:xfrm>
          <a:off x="10924144" y="5787481"/>
          <a:ext cx="633664" cy="482070"/>
        </p:xfrm>
        <a:graphic>
          <a:graphicData uri="http://schemas.openxmlformats.org/presentationml/2006/ole">
            <mc:AlternateContent xmlns:mc="http://schemas.openxmlformats.org/markup-compatibility/2006">
              <mc:Choice xmlns:v="urn:schemas-microsoft-com:vml" Requires="v">
                <p:oleObj spid="_x0000_s9236" name="Image" r:id="rId7" imgW="2653920" imgH="2018880" progId="PhotoshopElements.Image.4">
                  <p:embed/>
                </p:oleObj>
              </mc:Choice>
              <mc:Fallback>
                <p:oleObj name="Image" r:id="rId7" imgW="2653920" imgH="2018880" progId="PhotoshopElements.Image.4">
                  <p:embed/>
                  <p:pic>
                    <p:nvPicPr>
                      <p:cNvPr id="0" name=""/>
                      <p:cNvPicPr/>
                      <p:nvPr/>
                    </p:nvPicPr>
                    <p:blipFill>
                      <a:blip r:embed="rId8"/>
                      <a:stretch>
                        <a:fillRect/>
                      </a:stretch>
                    </p:blipFill>
                    <p:spPr>
                      <a:xfrm>
                        <a:off x="10924144" y="5787481"/>
                        <a:ext cx="633664" cy="482070"/>
                      </a:xfrm>
                      <a:prstGeom prst="rect">
                        <a:avLst/>
                      </a:prstGeom>
                    </p:spPr>
                  </p:pic>
                </p:oleObj>
              </mc:Fallback>
            </mc:AlternateContent>
          </a:graphicData>
        </a:graphic>
      </p:graphicFrame>
    </p:spTree>
    <p:extLst>
      <p:ext uri="{BB962C8B-B14F-4D97-AF65-F5344CB8AC3E}">
        <p14:creationId xmlns:p14="http://schemas.microsoft.com/office/powerpoint/2010/main" val="3990394507"/>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docProps/app.xml><?xml version="1.0" encoding="utf-8"?>
<Properties xmlns="http://schemas.openxmlformats.org/officeDocument/2006/extended-properties" xmlns:vt="http://schemas.openxmlformats.org/officeDocument/2006/docPropsVTypes">
  <Template>TM04033927[[fn=Main Event]]</Template>
  <TotalTime>362</TotalTime>
  <Words>907</Words>
  <Application>Microsoft Office PowerPoint</Application>
  <PresentationFormat>Widescreen</PresentationFormat>
  <Paragraphs>29</Paragraphs>
  <Slides>18</Slides>
  <Notes>0</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9" baseType="lpstr">
      <vt:lpstr>Aldine401 BT</vt:lpstr>
      <vt:lpstr>Arial</vt:lpstr>
      <vt:lpstr>Arial</vt:lpstr>
      <vt:lpstr>Helvetica</vt:lpstr>
      <vt:lpstr>Impact</vt:lpstr>
      <vt:lpstr>Open Sans</vt:lpstr>
      <vt:lpstr>OpenSansRegular</vt:lpstr>
      <vt:lpstr>OpenSansSemibold</vt:lpstr>
      <vt:lpstr>RomainText-Regular</vt:lpstr>
      <vt:lpstr>Main Event</vt:lpstr>
      <vt:lpstr>Image</vt:lpstr>
      <vt:lpstr>Basquiat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Basquiat</dc:title>
  <dc:creator>Simon SHERRINGTON</dc:creator>
  <cp:lastModifiedBy>Mr.SHERRINGTON</cp:lastModifiedBy>
  <cp:revision>32</cp:revision>
  <dcterms:created xsi:type="dcterms:W3CDTF">2016-01-08T09:45:18Z</dcterms:created>
  <dcterms:modified xsi:type="dcterms:W3CDTF">2024-02-08T09:34:54Z</dcterms:modified>
</cp:coreProperties>
</file>