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71" r:id="rId5"/>
    <p:sldId id="262" r:id="rId6"/>
    <p:sldId id="259" r:id="rId7"/>
    <p:sldId id="264" r:id="rId8"/>
    <p:sldId id="263" r:id="rId9"/>
    <p:sldId id="265" r:id="rId10"/>
    <p:sldId id="266" r:id="rId11"/>
    <p:sldId id="267" r:id="rId12"/>
    <p:sldId id="268" r:id="rId13"/>
    <p:sldId id="269" r:id="rId14"/>
    <p:sldId id="270" r:id="rId15"/>
    <p:sldId id="272" r:id="rId16"/>
    <p:sldId id="273" r:id="rId17"/>
    <p:sldId id="275" r:id="rId18"/>
    <p:sldId id="276" r:id="rId19"/>
    <p:sldId id="274" r:id="rId20"/>
    <p:sldId id="277" r:id="rId21"/>
    <p:sldId id="279" r:id="rId22"/>
    <p:sldId id="278" r:id="rId23"/>
    <p:sldId id="280" r:id="rId24"/>
    <p:sldId id="281"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A76220-9E6E-4FC3-A217-77DDAC9020E5}"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355492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A76220-9E6E-4FC3-A217-77DDAC9020E5}"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57478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A76220-9E6E-4FC3-A217-77DDAC9020E5}"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123435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A76220-9E6E-4FC3-A217-77DDAC9020E5}"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87354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A76220-9E6E-4FC3-A217-77DDAC9020E5}" type="datetimeFigureOut">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41574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A76220-9E6E-4FC3-A217-77DDAC9020E5}"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232825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A76220-9E6E-4FC3-A217-77DDAC9020E5}" type="datetimeFigureOut">
              <a:rPr lang="en-GB" smtClean="0"/>
              <a:t>06/03/2019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24929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A76220-9E6E-4FC3-A217-77DDAC9020E5}" type="datetimeFigureOut">
              <a:rPr lang="en-GB" smtClean="0"/>
              <a:t>06/03/2019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209774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76220-9E6E-4FC3-A217-77DDAC9020E5}" type="datetimeFigureOut">
              <a:rPr lang="en-GB" smtClean="0"/>
              <a:t>06/03/2019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99892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A76220-9E6E-4FC3-A217-77DDAC9020E5}"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265679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A76220-9E6E-4FC3-A217-77DDAC9020E5}" type="datetimeFigureOut">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2012C7-5B95-48F2-926A-C9A123F4AC31}" type="slidenum">
              <a:rPr lang="en-GB" smtClean="0"/>
              <a:t>‹#›</a:t>
            </a:fld>
            <a:endParaRPr lang="en-GB"/>
          </a:p>
        </p:txBody>
      </p:sp>
    </p:spTree>
    <p:extLst>
      <p:ext uri="{BB962C8B-B14F-4D97-AF65-F5344CB8AC3E}">
        <p14:creationId xmlns:p14="http://schemas.microsoft.com/office/powerpoint/2010/main" val="10847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76220-9E6E-4FC3-A217-77DDAC9020E5}" type="datetimeFigureOut">
              <a:rPr lang="en-GB" smtClean="0"/>
              <a:t>06/03/2019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12C7-5B95-48F2-926A-C9A123F4AC31}" type="slidenum">
              <a:rPr lang="en-GB" smtClean="0"/>
              <a:t>‹#›</a:t>
            </a:fld>
            <a:endParaRPr lang="en-GB"/>
          </a:p>
        </p:txBody>
      </p:sp>
    </p:spTree>
    <p:extLst>
      <p:ext uri="{BB962C8B-B14F-4D97-AF65-F5344CB8AC3E}">
        <p14:creationId xmlns:p14="http://schemas.microsoft.com/office/powerpoint/2010/main" val="210072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266680534"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jobs.lovetoknow.com/image/137281~portraitartist.JPG"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jobs.lovetoknow.com/Photography_Employment" TargetMode="External"/><Relationship Id="rId5" Type="http://schemas.openxmlformats.org/officeDocument/2006/relationships/hyperlink" Target="https://jobs.lovetoknow.com/image/137283~photographer_at_work.JPG" TargetMode="External"/><Relationship Id="rId4" Type="http://schemas.openxmlformats.org/officeDocument/2006/relationships/hyperlink" Target="https://jobs.lovetoknow.com/careers-computer-anim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tes.com/news/ed-sheeran-attacks-cuts-music-sch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bi.org.uk/membership/"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844" y="1097425"/>
            <a:ext cx="9144000" cy="2387600"/>
          </a:xfrm>
        </p:spPr>
        <p:txBody>
          <a:bodyPr/>
          <a:lstStyle/>
          <a:p>
            <a:r>
              <a:rPr lang="en-GB" dirty="0" smtClean="0"/>
              <a:t>Why choose art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389" y="1320959"/>
            <a:ext cx="2125242" cy="3108960"/>
          </a:xfrm>
          <a:prstGeom prst="rect">
            <a:avLst/>
          </a:prstGeom>
        </p:spPr>
      </p:pic>
    </p:spTree>
    <p:extLst>
      <p:ext uri="{BB962C8B-B14F-4D97-AF65-F5344CB8AC3E}">
        <p14:creationId xmlns:p14="http://schemas.microsoft.com/office/powerpoint/2010/main" val="396814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1684" y="4217467"/>
            <a:ext cx="1682930" cy="2461914"/>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46888" y="665865"/>
            <a:ext cx="2775102" cy="2081326"/>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741925" y="830670"/>
            <a:ext cx="4093535" cy="30701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016910" y="830669"/>
            <a:ext cx="4093535" cy="30701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234915" y="830670"/>
            <a:ext cx="4093538" cy="3070153"/>
          </a:xfrm>
          <a:prstGeom prst="rect">
            <a:avLst/>
          </a:prstGeom>
        </p:spPr>
      </p:pic>
    </p:spTree>
    <p:extLst>
      <p:ext uri="{BB962C8B-B14F-4D97-AF65-F5344CB8AC3E}">
        <p14:creationId xmlns:p14="http://schemas.microsoft.com/office/powerpoint/2010/main" val="314191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1684" y="4217467"/>
            <a:ext cx="1682930" cy="2461914"/>
          </a:xfrm>
          <a:prstGeom prst="rect">
            <a:avLst/>
          </a:prstGeom>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569428" y="1021432"/>
            <a:ext cx="6410584" cy="480793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614" y="220108"/>
            <a:ext cx="5660755" cy="4245566"/>
          </a:xfrm>
          <a:prstGeom prst="rect">
            <a:avLst/>
          </a:prstGeom>
        </p:spPr>
      </p:pic>
    </p:spTree>
    <p:extLst>
      <p:ext uri="{BB962C8B-B14F-4D97-AF65-F5344CB8AC3E}">
        <p14:creationId xmlns:p14="http://schemas.microsoft.com/office/powerpoint/2010/main" val="124950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1684" y="4217467"/>
            <a:ext cx="1682930" cy="24619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78841" y="857250"/>
            <a:ext cx="6858000"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57250" y="857250"/>
            <a:ext cx="6858000" cy="5143500"/>
          </a:xfrm>
          <a:prstGeom prst="rect">
            <a:avLst/>
          </a:prstGeom>
        </p:spPr>
      </p:pic>
    </p:spTree>
    <p:extLst>
      <p:ext uri="{BB962C8B-B14F-4D97-AF65-F5344CB8AC3E}">
        <p14:creationId xmlns:p14="http://schemas.microsoft.com/office/powerpoint/2010/main" val="145078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1684" y="4217467"/>
            <a:ext cx="1682930" cy="24619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93740" y="888820"/>
            <a:ext cx="6250800" cy="46881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49760" y="888820"/>
            <a:ext cx="6250800" cy="4688100"/>
          </a:xfrm>
          <a:prstGeom prst="rect">
            <a:avLst/>
          </a:prstGeom>
        </p:spPr>
      </p:pic>
    </p:spTree>
    <p:extLst>
      <p:ext uri="{BB962C8B-B14F-4D97-AF65-F5344CB8AC3E}">
        <p14:creationId xmlns:p14="http://schemas.microsoft.com/office/powerpoint/2010/main" val="1076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1684" y="4217467"/>
            <a:ext cx="1682930" cy="2461914"/>
          </a:xfrm>
          <a:prstGeom prst="rect">
            <a:avLst/>
          </a:prstGeom>
        </p:spPr>
      </p:pic>
      <p:sp>
        <p:nvSpPr>
          <p:cNvPr id="2" name="Rectangle 1">
            <a:hlinkClick r:id="rId3"/>
          </p:cNvPr>
          <p:cNvSpPr/>
          <p:nvPr/>
        </p:nvSpPr>
        <p:spPr>
          <a:xfrm>
            <a:off x="660054" y="564929"/>
            <a:ext cx="5389872" cy="369332"/>
          </a:xfrm>
          <a:prstGeom prst="rect">
            <a:avLst/>
          </a:prstGeom>
        </p:spPr>
        <p:txBody>
          <a:bodyPr wrap="square">
            <a:spAutoFit/>
          </a:bodyPr>
          <a:lstStyle/>
          <a:p>
            <a:r>
              <a:rPr lang="en-GB" dirty="0"/>
              <a:t>https://vimeo.com/266680534</a:t>
            </a:r>
          </a:p>
        </p:txBody>
      </p:sp>
      <p:pic>
        <p:nvPicPr>
          <p:cNvPr id="2050" name="Picture 2" descr="https://i.vimeocdn.com/video/697007560_130x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54" y="1044574"/>
            <a:ext cx="3700484" cy="2049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2463" y="3308129"/>
            <a:ext cx="3088859" cy="369332"/>
          </a:xfrm>
          <a:prstGeom prst="rect">
            <a:avLst/>
          </a:prstGeom>
        </p:spPr>
        <p:txBody>
          <a:bodyPr wrap="none">
            <a:spAutoFit/>
          </a:bodyPr>
          <a:lstStyle/>
          <a:p>
            <a:r>
              <a:rPr lang="en-GB" dirty="0"/>
              <a:t>https://vimeo.com/209359053</a:t>
            </a:r>
          </a:p>
        </p:txBody>
      </p:sp>
      <p:pic>
        <p:nvPicPr>
          <p:cNvPr id="2052" name="Picture 4" descr="https://i.vimeocdn.com/video/624881709_130x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63" y="3869804"/>
            <a:ext cx="3884908" cy="21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2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flipV="1">
            <a:off x="4355289" y="935425"/>
            <a:ext cx="6542144" cy="49066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595504" y="929631"/>
            <a:ext cx="6495793" cy="4871845"/>
          </a:xfrm>
          <a:prstGeom prst="rect">
            <a:avLst/>
          </a:prstGeom>
        </p:spPr>
      </p:pic>
    </p:spTree>
    <p:extLst>
      <p:ext uri="{BB962C8B-B14F-4D97-AF65-F5344CB8AC3E}">
        <p14:creationId xmlns:p14="http://schemas.microsoft.com/office/powerpoint/2010/main" val="13229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flipV="1">
            <a:off x="7607660" y="1059777"/>
            <a:ext cx="4281303" cy="32109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3756476" y="1059777"/>
            <a:ext cx="4281303" cy="32109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78754" y="1059777"/>
            <a:ext cx="4281303" cy="3210978"/>
          </a:xfrm>
          <a:prstGeom prst="rect">
            <a:avLst/>
          </a:prstGeom>
        </p:spPr>
      </p:pic>
    </p:spTree>
    <p:extLst>
      <p:ext uri="{BB962C8B-B14F-4D97-AF65-F5344CB8AC3E}">
        <p14:creationId xmlns:p14="http://schemas.microsoft.com/office/powerpoint/2010/main" val="283341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flipV="1">
            <a:off x="356190" y="1350581"/>
            <a:ext cx="6081823" cy="456136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5249652" y="1142255"/>
            <a:ext cx="6532280" cy="4899210"/>
          </a:xfrm>
          <a:prstGeom prst="rect">
            <a:avLst/>
          </a:prstGeom>
        </p:spPr>
      </p:pic>
    </p:spTree>
    <p:extLst>
      <p:ext uri="{BB962C8B-B14F-4D97-AF65-F5344CB8AC3E}">
        <p14:creationId xmlns:p14="http://schemas.microsoft.com/office/powerpoint/2010/main" val="373198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flipV="1">
            <a:off x="3796100" y="1535906"/>
            <a:ext cx="406400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500478" y="1535906"/>
            <a:ext cx="4064000" cy="304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7262000" y="1535906"/>
            <a:ext cx="4064000" cy="3048000"/>
          </a:xfrm>
          <a:prstGeom prst="rect">
            <a:avLst/>
          </a:prstGeom>
        </p:spPr>
      </p:pic>
    </p:spTree>
    <p:extLst>
      <p:ext uri="{BB962C8B-B14F-4D97-AF65-F5344CB8AC3E}">
        <p14:creationId xmlns:p14="http://schemas.microsoft.com/office/powerpoint/2010/main" val="2219709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4"/>
            <a:ext cx="14879015" cy="1854787"/>
          </a:xfrm>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flipV="1">
            <a:off x="6218569" y="1455183"/>
            <a:ext cx="6492875" cy="431275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2983355" y="1455183"/>
            <a:ext cx="6492875" cy="43127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251859" y="1455183"/>
            <a:ext cx="6492875" cy="4312758"/>
          </a:xfrm>
          <a:prstGeom prst="rect">
            <a:avLst/>
          </a:prstGeom>
        </p:spPr>
      </p:pic>
    </p:spTree>
    <p:extLst>
      <p:ext uri="{BB962C8B-B14F-4D97-AF65-F5344CB8AC3E}">
        <p14:creationId xmlns:p14="http://schemas.microsoft.com/office/powerpoint/2010/main" val="1060108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371" y="3623584"/>
            <a:ext cx="2125242" cy="3108960"/>
          </a:xfrm>
          <a:prstGeom prst="rect">
            <a:avLst/>
          </a:prstGeom>
        </p:spPr>
      </p:pic>
      <p:sp>
        <p:nvSpPr>
          <p:cNvPr id="5" name="TextBox 4"/>
          <p:cNvSpPr txBox="1"/>
          <p:nvPr/>
        </p:nvSpPr>
        <p:spPr>
          <a:xfrm>
            <a:off x="332510" y="931025"/>
            <a:ext cx="9027622" cy="5632311"/>
          </a:xfrm>
          <a:prstGeom prst="rect">
            <a:avLst/>
          </a:prstGeom>
          <a:noFill/>
        </p:spPr>
        <p:txBody>
          <a:bodyPr wrap="square" rtlCol="0">
            <a:spAutoFit/>
          </a:bodyPr>
          <a:lstStyle/>
          <a:p>
            <a:r>
              <a:rPr lang="en-GB" sz="3600" dirty="0" smtClean="0"/>
              <a:t>Why choose GCSE Art and Design? If you enjoy being creative, want to increase your practical skills and improve your analytical, communication and research abilities, art and design is a great choice. The skills you gain make it a great complement to other subjects. Art and design is a way of seeing things and making sense of the world around you. It can help you with further study and prepare you for the world of work.</a:t>
            </a:r>
            <a:endParaRPr lang="en-GB" sz="3600" dirty="0"/>
          </a:p>
        </p:txBody>
      </p:sp>
    </p:spTree>
    <p:extLst>
      <p:ext uri="{BB962C8B-B14F-4D97-AF65-F5344CB8AC3E}">
        <p14:creationId xmlns:p14="http://schemas.microsoft.com/office/powerpoint/2010/main" val="91602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72" y="0"/>
            <a:ext cx="9706377" cy="6858000"/>
          </a:xfrm>
          <a:prstGeom prst="rect">
            <a:avLst/>
          </a:prstGeom>
        </p:spPr>
      </p:pic>
    </p:spTree>
    <p:extLst>
      <p:ext uri="{BB962C8B-B14F-4D97-AF65-F5344CB8AC3E}">
        <p14:creationId xmlns:p14="http://schemas.microsoft.com/office/powerpoint/2010/main" val="32213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446" y="0"/>
            <a:ext cx="10008525" cy="6993910"/>
          </a:xfrm>
        </p:spPr>
      </p:pic>
    </p:spTree>
    <p:extLst>
      <p:ext uri="{BB962C8B-B14F-4D97-AF65-F5344CB8AC3E}">
        <p14:creationId xmlns:p14="http://schemas.microsoft.com/office/powerpoint/2010/main" val="124921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6283015" y="2328568"/>
            <a:ext cx="5801784"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47009" y="148757"/>
            <a:ext cx="6017185" cy="4512889"/>
          </a:xfrm>
          <a:prstGeom prst="rect">
            <a:avLst/>
          </a:prstGeom>
        </p:spPr>
      </p:pic>
    </p:spTree>
    <p:extLst>
      <p:ext uri="{BB962C8B-B14F-4D97-AF65-F5344CB8AC3E}">
        <p14:creationId xmlns:p14="http://schemas.microsoft.com/office/powerpoint/2010/main" val="3971185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838199" y="365124"/>
            <a:ext cx="7246722" cy="5435040"/>
          </a:xfrm>
        </p:spPr>
      </p:pic>
    </p:spTree>
    <p:extLst>
      <p:ext uri="{BB962C8B-B14F-4D97-AF65-F5344CB8AC3E}">
        <p14:creationId xmlns:p14="http://schemas.microsoft.com/office/powerpoint/2010/main" val="3227513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14084" y="1028325"/>
            <a:ext cx="6418732" cy="48140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59672" y="1028324"/>
            <a:ext cx="6418732" cy="4814049"/>
          </a:xfrm>
          <a:prstGeom prst="rect">
            <a:avLst/>
          </a:prstGeom>
        </p:spPr>
      </p:pic>
    </p:spTree>
    <p:extLst>
      <p:ext uri="{BB962C8B-B14F-4D97-AF65-F5344CB8AC3E}">
        <p14:creationId xmlns:p14="http://schemas.microsoft.com/office/powerpoint/2010/main" val="274415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6381" y="3648470"/>
            <a:ext cx="2108231" cy="3084074"/>
          </a:xfrm>
          <a:prstGeom prst="rect">
            <a:avLst/>
          </a:prstGeom>
        </p:spPr>
      </p:pic>
      <p:sp>
        <p:nvSpPr>
          <p:cNvPr id="6" name="TextBox 5"/>
          <p:cNvSpPr txBox="1"/>
          <p:nvPr/>
        </p:nvSpPr>
        <p:spPr>
          <a:xfrm>
            <a:off x="282632" y="40336"/>
            <a:ext cx="8212974" cy="1692771"/>
          </a:xfrm>
          <a:prstGeom prst="rect">
            <a:avLst/>
          </a:prstGeom>
          <a:noFill/>
        </p:spPr>
        <p:txBody>
          <a:bodyPr wrap="square" rtlCol="0">
            <a:spAutoFit/>
          </a:bodyPr>
          <a:lstStyle/>
          <a:p>
            <a:pPr lvl="0" eaLnBrk="0" fontAlgn="base" hangingPunct="0">
              <a:spcBef>
                <a:spcPct val="0"/>
              </a:spcBef>
              <a:spcAft>
                <a:spcPct val="0"/>
              </a:spcAft>
            </a:pPr>
            <a:r>
              <a:rPr kumimoji="0" lang="en-US" altLang="en-US" sz="2400" b="1" i="0" u="none" strike="noStrike" cap="none" normalizeH="0" baseline="0" dirty="0" smtClean="0">
                <a:ln>
                  <a:noFill/>
                </a:ln>
                <a:solidFill>
                  <a:srgbClr val="000000"/>
                </a:solidFill>
                <a:effectLst/>
                <a:latin typeface="Arial Rounded MT Bold" panose="020F0704030504030204" pitchFamily="34" charset="0"/>
              </a:rPr>
              <a:t>List of 60 Art Careers</a:t>
            </a:r>
          </a:p>
          <a:p>
            <a:pPr lvl="0" eaLnBrk="0" fontAlgn="base" hangingPunct="0">
              <a:spcBef>
                <a:spcPct val="0"/>
              </a:spcBef>
              <a:spcAft>
                <a:spcPct val="0"/>
              </a:spcAft>
            </a:pPr>
            <a:r>
              <a:rPr lang="en-US" altLang="en-US" dirty="0">
                <a:solidFill>
                  <a:srgbClr val="222222"/>
                </a:solidFill>
                <a:latin typeface="Georgia" panose="02040502050405020303" pitchFamily="18" charset="0"/>
              </a:rPr>
              <a:t>If you think there are only a few options for careers in the art field, you'll be pleasantly surprised that there are dozens of choices. Here are 60 of the most popular career options for people who want to work as artists or in an occupation related to art and design.</a:t>
            </a:r>
            <a:endParaRPr kumimoji="0" lang="en-US" altLang="en-US" sz="1050" b="0" i="0" u="none" strike="noStrike" cap="none" normalizeH="0" baseline="0" dirty="0" smtClean="0">
              <a:ln>
                <a:noFill/>
              </a:ln>
              <a:solidFill>
                <a:schemeClr val="tx1"/>
              </a:solidFill>
              <a:effectLst/>
            </a:endParaRPr>
          </a:p>
          <a:p>
            <a:endParaRPr lang="en-GB" sz="800" dirty="0"/>
          </a:p>
        </p:txBody>
      </p:sp>
      <p:sp>
        <p:nvSpPr>
          <p:cNvPr id="7" name="TextBox 6"/>
          <p:cNvSpPr txBox="1"/>
          <p:nvPr/>
        </p:nvSpPr>
        <p:spPr>
          <a:xfrm>
            <a:off x="5168937" y="1371469"/>
            <a:ext cx="2870791" cy="6078587"/>
          </a:xfrm>
          <a:prstGeom prst="rect">
            <a:avLst/>
          </a:prstGeom>
          <a:noFill/>
        </p:spPr>
        <p:txBody>
          <a:bodyPr wrap="square" rtlCol="0">
            <a:spAutoFit/>
          </a:bodyPr>
          <a:lstStyle/>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Creative </a:t>
            </a:r>
            <a:r>
              <a:rPr lang="en-US" altLang="en-US" dirty="0">
                <a:solidFill>
                  <a:srgbClr val="222222"/>
                </a:solidFill>
                <a:latin typeface="Georgia" panose="02040502050405020303" pitchFamily="18" charset="0"/>
                <a:cs typeface="Arial" panose="020B0604020202020204" pitchFamily="34" charset="0"/>
              </a:rPr>
              <a:t>director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Courtroom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Display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Estate appraiser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Exhibit installer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Fashion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Film production</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Furniture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Glass blower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Graphic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Layout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Illustrator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Industrial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Interior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Landscape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Logo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Makeup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Multimedia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Museum archivist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Museum curator</a:t>
            </a:r>
          </a:p>
          <a:p>
            <a:pPr lvl="0" eaLnBrk="0" fontAlgn="base" hangingPunct="0">
              <a:spcBef>
                <a:spcPct val="0"/>
              </a:spcBef>
              <a:spcAft>
                <a:spcPct val="0"/>
              </a:spcAft>
            </a:pPr>
            <a:r>
              <a:rPr lang="en-US" altLang="en-US" sz="1100" dirty="0">
                <a:solidFill>
                  <a:srgbClr val="1C9DD8"/>
                </a:solidFill>
                <a:latin typeface="Arial" panose="020B0604020202020204" pitchFamily="34" charset="0"/>
                <a:cs typeface="Arial" panose="020B0604020202020204" pitchFamily="34" charset="0"/>
                <a:hlinkClick r:id="rId3" tooltip="Portrait Artist"/>
              </a:rPr>
              <a:t>  </a:t>
            </a:r>
            <a:endParaRPr lang="en-US" altLang="en-US" sz="1100" dirty="0">
              <a:solidFill>
                <a:srgbClr val="222222"/>
              </a:solidFill>
              <a:latin typeface="Georgia" panose="02040502050405020303" pitchFamily="18" charset="0"/>
            </a:endParaRPr>
          </a:p>
          <a:p>
            <a:endParaRPr lang="en-GB" dirty="0"/>
          </a:p>
        </p:txBody>
      </p:sp>
      <p:sp>
        <p:nvSpPr>
          <p:cNvPr id="8" name="TextBox 7"/>
          <p:cNvSpPr txBox="1"/>
          <p:nvPr/>
        </p:nvSpPr>
        <p:spPr>
          <a:xfrm>
            <a:off x="282632" y="1733107"/>
            <a:ext cx="4544549" cy="5355312"/>
          </a:xfrm>
          <a:prstGeom prst="rect">
            <a:avLst/>
          </a:prstGeom>
          <a:noFill/>
        </p:spPr>
        <p:txBody>
          <a:bodyPr wrap="square" numCol="2" rtlCol="0">
            <a:spAutoFit/>
          </a:bodyPr>
          <a:lstStyle/>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Acquisitions specialist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Advertiser</a:t>
            </a:r>
          </a:p>
          <a:p>
            <a:pPr lvl="0" eaLnBrk="0" fontAlgn="base" hangingPunct="0">
              <a:spcBef>
                <a:spcPct val="0"/>
              </a:spcBef>
              <a:spcAft>
                <a:spcPct val="0"/>
              </a:spcAft>
              <a:buFontTx/>
              <a:buChar char="•"/>
            </a:pPr>
            <a:r>
              <a:rPr lang="en-US" altLang="en-US" dirty="0">
                <a:solidFill>
                  <a:srgbClr val="1C9DD8"/>
                </a:solidFill>
                <a:latin typeface="Georgia" panose="02040502050405020303" pitchFamily="18" charset="0"/>
                <a:hlinkClick r:id="rId4" tooltip="Careers in Computer Animation"/>
              </a:rPr>
              <a:t>Animator</a:t>
            </a:r>
            <a:endParaRPr lang="en-US" altLang="en-US" dirty="0">
              <a:solidFill>
                <a:srgbClr val="222222"/>
              </a:solidFill>
              <a:latin typeface="Georgia" panose="02040502050405020303" pitchFamily="18" charset="0"/>
            </a:endParaRP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Antique appraiser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Antiques refinisher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Architectural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Art appraiser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Art auctioneer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Art director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Art gallery </a:t>
            </a:r>
            <a:r>
              <a:rPr lang="en-US" altLang="en-US" dirty="0" smtClean="0">
                <a:solidFill>
                  <a:srgbClr val="222222"/>
                </a:solidFill>
                <a:latin typeface="Georgia" panose="02040502050405020303" pitchFamily="18" charset="0"/>
              </a:rPr>
              <a:t>curator</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rPr>
              <a:t>Art </a:t>
            </a:r>
            <a:r>
              <a:rPr lang="en-US" altLang="en-US" dirty="0">
                <a:solidFill>
                  <a:srgbClr val="222222"/>
                </a:solidFill>
                <a:latin typeface="Georgia" panose="02040502050405020303" pitchFamily="18" charset="0"/>
              </a:rPr>
              <a:t>gallery owner</a:t>
            </a:r>
            <a:endParaRPr lang="en-US" altLang="en-US" dirty="0">
              <a:solidFill>
                <a:srgbClr val="222222"/>
              </a:solidFill>
              <a:latin typeface="Georgia" panose="02040502050405020303" pitchFamily="18" charset="0"/>
              <a:cs typeface="Arial" panose="020B0604020202020204" pitchFamily="34" charset="0"/>
            </a:endParaRP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Art gallery manager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Art historian</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Art investor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Art librarian</a:t>
            </a:r>
          </a:p>
          <a:p>
            <a:pPr lvl="0" eaLnBrk="0" fontAlgn="base" hangingPunct="0">
              <a:spcBef>
                <a:spcPct val="0"/>
              </a:spcBef>
              <a:spcAft>
                <a:spcPct val="0"/>
              </a:spcAft>
            </a:pPr>
            <a:r>
              <a:rPr lang="en-US" altLang="en-US" dirty="0" smtClean="0">
                <a:solidFill>
                  <a:srgbClr val="1C9DD8"/>
                </a:solidFill>
                <a:latin typeface="Arial" panose="020B0604020202020204" pitchFamily="34" charset="0"/>
                <a:cs typeface="Arial" panose="020B0604020202020204" pitchFamily="34" charset="0"/>
                <a:hlinkClick r:id="rId5"/>
              </a:rPr>
              <a:t>  </a:t>
            </a:r>
            <a:endParaRPr lang="en-US" altLang="en-US" dirty="0">
              <a:solidFill>
                <a:srgbClr val="222222"/>
              </a:solidFill>
              <a:latin typeface="Georgia" panose="02040502050405020303" pitchFamily="18" charset="0"/>
            </a:endParaRPr>
          </a:p>
          <a:p>
            <a:endParaRPr lang="en-GB" dirty="0"/>
          </a:p>
        </p:txBody>
      </p:sp>
      <p:sp>
        <p:nvSpPr>
          <p:cNvPr id="9" name="TextBox 8"/>
          <p:cNvSpPr txBox="1"/>
          <p:nvPr/>
        </p:nvSpPr>
        <p:spPr>
          <a:xfrm>
            <a:off x="3162411" y="1733107"/>
            <a:ext cx="1956391" cy="5632311"/>
          </a:xfrm>
          <a:prstGeom prst="rect">
            <a:avLst/>
          </a:prstGeom>
          <a:noFill/>
        </p:spPr>
        <p:txBody>
          <a:bodyPr wrap="square" rtlCol="0">
            <a:spAutoFit/>
          </a:bodyPr>
          <a:lstStyle/>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Art professor</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Art reviewer</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Art teacher</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Art therapist</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Artists' agent</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Arts organization fundraiser</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Caricature artist</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Cartoonist</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cs typeface="Arial" panose="020B0604020202020204" pitchFamily="34" charset="0"/>
              </a:rPr>
              <a:t>Commercial artist</a:t>
            </a:r>
          </a:p>
          <a:p>
            <a:pPr lvl="0" eaLnBrk="0" fontAlgn="base" hangingPunct="0">
              <a:spcBef>
                <a:spcPct val="0"/>
              </a:spcBef>
              <a:spcAft>
                <a:spcPct val="0"/>
              </a:spcAft>
              <a:buFontTx/>
              <a:buChar char="•"/>
            </a:pPr>
            <a:r>
              <a:rPr lang="en-US" altLang="en-US" dirty="0" smtClean="0">
                <a:solidFill>
                  <a:srgbClr val="222222"/>
                </a:solidFill>
                <a:latin typeface="Georgia" panose="02040502050405020303" pitchFamily="18" charset="0"/>
              </a:rPr>
              <a:t>Corporate </a:t>
            </a:r>
            <a:r>
              <a:rPr lang="en-US" altLang="en-US" dirty="0">
                <a:solidFill>
                  <a:srgbClr val="222222"/>
                </a:solidFill>
                <a:latin typeface="Georgia" panose="02040502050405020303" pitchFamily="18" charset="0"/>
              </a:rPr>
              <a:t>communication specialist</a:t>
            </a:r>
            <a:endParaRPr lang="en-US" altLang="en-US" dirty="0">
              <a:solidFill>
                <a:srgbClr val="222222"/>
              </a:solidFill>
              <a:latin typeface="Georgia" panose="02040502050405020303" pitchFamily="18" charset="0"/>
              <a:cs typeface="Arial" panose="020B0604020202020204" pitchFamily="34" charset="0"/>
            </a:endParaRP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Costume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Craftsperson</a:t>
            </a:r>
          </a:p>
          <a:p>
            <a:pPr lvl="0" eaLnBrk="0" fontAlgn="base" hangingPunct="0">
              <a:spcBef>
                <a:spcPct val="0"/>
              </a:spcBef>
              <a:spcAft>
                <a:spcPct val="0"/>
              </a:spcAft>
              <a:buFontTx/>
              <a:buChar char="•"/>
            </a:pPr>
            <a:endParaRPr lang="en-US" altLang="en-US" dirty="0" smtClean="0">
              <a:solidFill>
                <a:srgbClr val="222222"/>
              </a:solidFill>
              <a:latin typeface="Georgia" panose="02040502050405020303" pitchFamily="18" charset="0"/>
              <a:cs typeface="Arial" panose="020B0604020202020204" pitchFamily="34" charset="0"/>
            </a:endParaRPr>
          </a:p>
          <a:p>
            <a:endParaRPr lang="en-GB" dirty="0"/>
          </a:p>
        </p:txBody>
      </p:sp>
      <p:sp>
        <p:nvSpPr>
          <p:cNvPr id="10" name="TextBox 9"/>
          <p:cNvSpPr txBox="1"/>
          <p:nvPr/>
        </p:nvSpPr>
        <p:spPr>
          <a:xfrm>
            <a:off x="7773348" y="1377232"/>
            <a:ext cx="1940137" cy="5078313"/>
          </a:xfrm>
          <a:prstGeom prst="rect">
            <a:avLst/>
          </a:prstGeom>
          <a:noFill/>
        </p:spPr>
        <p:txBody>
          <a:bodyPr wrap="square" rtlCol="0">
            <a:spAutoFit/>
          </a:bodyPr>
          <a:lstStyle/>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rPr>
              <a:t>Museum manager</a:t>
            </a:r>
            <a:endParaRPr lang="en-US" altLang="en-US" dirty="0">
              <a:solidFill>
                <a:srgbClr val="222222"/>
              </a:solidFill>
              <a:latin typeface="Georgia" panose="02040502050405020303" pitchFamily="18" charset="0"/>
              <a:cs typeface="Arial" panose="020B0604020202020204" pitchFamily="34" charset="0"/>
            </a:endParaRP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Painter</a:t>
            </a:r>
          </a:p>
          <a:p>
            <a:pPr lvl="0" eaLnBrk="0" fontAlgn="base" hangingPunct="0">
              <a:spcBef>
                <a:spcPct val="0"/>
              </a:spcBef>
              <a:spcAft>
                <a:spcPct val="0"/>
              </a:spcAft>
              <a:buFontTx/>
              <a:buChar char="•"/>
            </a:pPr>
            <a:r>
              <a:rPr lang="en-US" altLang="en-US" dirty="0">
                <a:solidFill>
                  <a:srgbClr val="1C9DD8"/>
                </a:solidFill>
                <a:latin typeface="Georgia" panose="02040502050405020303" pitchFamily="18" charset="0"/>
                <a:cs typeface="Arial" panose="020B0604020202020204" pitchFamily="34" charset="0"/>
                <a:hlinkClick r:id="rId6" tooltip="Photography Employment"/>
              </a:rPr>
              <a:t>Photographer</a:t>
            </a:r>
            <a:endParaRPr lang="en-US" altLang="en-US" dirty="0">
              <a:solidFill>
                <a:srgbClr val="222222"/>
              </a:solidFill>
              <a:latin typeface="Georgia" panose="02040502050405020303" pitchFamily="18" charset="0"/>
              <a:cs typeface="Arial" panose="020B0604020202020204" pitchFamily="34" charset="0"/>
            </a:endParaRP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Photojournalist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Police sketch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Portrait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Set designer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Sketch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Tattoo artist</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Television production</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Videographer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Visual merchandiser</a:t>
            </a:r>
          </a:p>
          <a:p>
            <a:pPr lvl="0" eaLnBrk="0" fontAlgn="base" hangingPunct="0">
              <a:spcBef>
                <a:spcPct val="0"/>
              </a:spcBef>
              <a:spcAft>
                <a:spcPct val="0"/>
              </a:spcAft>
              <a:buFontTx/>
              <a:buChar char="•"/>
            </a:pPr>
            <a:r>
              <a:rPr lang="en-US" altLang="en-US" dirty="0">
                <a:solidFill>
                  <a:srgbClr val="222222"/>
                </a:solidFill>
                <a:latin typeface="Georgia" panose="02040502050405020303" pitchFamily="18" charset="0"/>
                <a:cs typeface="Arial" panose="020B0604020202020204" pitchFamily="34" charset="0"/>
              </a:rPr>
              <a:t>Web designer</a:t>
            </a:r>
          </a:p>
          <a:p>
            <a:endParaRPr lang="en-GB" dirty="0"/>
          </a:p>
        </p:txBody>
      </p:sp>
    </p:spTree>
    <p:extLst>
      <p:ext uri="{BB962C8B-B14F-4D97-AF65-F5344CB8AC3E}">
        <p14:creationId xmlns:p14="http://schemas.microsoft.com/office/powerpoint/2010/main" val="738959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371" y="3623584"/>
            <a:ext cx="2125242" cy="3108960"/>
          </a:xfrm>
          <a:prstGeom prst="rect">
            <a:avLst/>
          </a:prstGeom>
        </p:spPr>
      </p:pic>
      <p:sp>
        <p:nvSpPr>
          <p:cNvPr id="5" name="TextBox 4"/>
          <p:cNvSpPr txBox="1"/>
          <p:nvPr/>
        </p:nvSpPr>
        <p:spPr>
          <a:xfrm>
            <a:off x="332510" y="931025"/>
            <a:ext cx="9027622" cy="5755422"/>
          </a:xfrm>
          <a:prstGeom prst="rect">
            <a:avLst/>
          </a:prstGeom>
          <a:noFill/>
        </p:spPr>
        <p:txBody>
          <a:bodyPr wrap="square" rtlCol="0">
            <a:spAutoFit/>
          </a:bodyPr>
          <a:lstStyle/>
          <a:p>
            <a:r>
              <a:rPr lang="en-GB" sz="3600" dirty="0" smtClean="0"/>
              <a:t>The importance of creativity</a:t>
            </a:r>
          </a:p>
          <a:p>
            <a:endParaRPr lang="en-GB" sz="3600" dirty="0"/>
          </a:p>
          <a:p>
            <a:r>
              <a:rPr lang="en-GB" sz="3600" b="1" dirty="0"/>
              <a:t>Sir Ken Robinson</a:t>
            </a:r>
            <a:r>
              <a:rPr lang="en-GB" sz="3600" b="1" dirty="0" smtClean="0"/>
              <a:t>:</a:t>
            </a:r>
          </a:p>
          <a:p>
            <a:r>
              <a:rPr lang="en-GB" sz="3600" b="1" dirty="0" smtClean="0"/>
              <a:t> </a:t>
            </a:r>
            <a:r>
              <a:rPr lang="en-GB" sz="3600" b="1" dirty="0"/>
              <a:t>Creativity Is In Everything,</a:t>
            </a:r>
          </a:p>
          <a:p>
            <a:endParaRPr lang="en-GB" sz="3600" dirty="0" smtClean="0"/>
          </a:p>
          <a:p>
            <a:r>
              <a:rPr lang="en-GB" sz="3600" dirty="0"/>
              <a:t>It’s sometimes said that creativity cannot be defined. I think it can. Here’s my definition</a:t>
            </a:r>
            <a:r>
              <a:rPr lang="en-GB" sz="3600" dirty="0" smtClean="0"/>
              <a:t>,</a:t>
            </a:r>
          </a:p>
          <a:p>
            <a:endParaRPr lang="en-GB" dirty="0"/>
          </a:p>
          <a:p>
            <a:r>
              <a:rPr lang="en-GB" sz="5400" dirty="0" smtClean="0"/>
              <a:t> :</a:t>
            </a:r>
            <a:r>
              <a:rPr lang="en-GB" sz="5400" dirty="0"/>
              <a:t> </a:t>
            </a:r>
            <a:r>
              <a:rPr lang="en-GB" sz="4400" i="1" dirty="0"/>
              <a:t>Creativity is the process of having original ideas that have value.</a:t>
            </a:r>
            <a:endParaRPr lang="en-GB" sz="4400" dirty="0" smtClean="0"/>
          </a:p>
        </p:txBody>
      </p:sp>
    </p:spTree>
    <p:extLst>
      <p:ext uri="{BB962C8B-B14F-4D97-AF65-F5344CB8AC3E}">
        <p14:creationId xmlns:p14="http://schemas.microsoft.com/office/powerpoint/2010/main" val="385201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893" y="446567"/>
            <a:ext cx="8591107" cy="4676858"/>
          </a:xfrm>
          <a:prstGeom prst="rect">
            <a:avLst/>
          </a:prstGeom>
        </p:spPr>
        <p:txBody>
          <a:bodyPr wrap="square">
            <a:spAutoFit/>
          </a:bodyPr>
          <a:lstStyle/>
          <a:p>
            <a:pPr>
              <a:lnSpc>
                <a:spcPct val="107000"/>
              </a:lnSpc>
              <a:spcAft>
                <a:spcPts val="1875"/>
              </a:spcAft>
            </a:pPr>
            <a:r>
              <a:rPr lang="en-GB"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The </a:t>
            </a:r>
            <a:r>
              <a:rPr lang="en-GB" dirty="0">
                <a:solidFill>
                  <a:srgbClr val="6376EC"/>
                </a:solidFill>
                <a:latin typeface="Calibri" panose="020F0502020204030204" pitchFamily="34" charset="0"/>
                <a:ea typeface="Times New Roman" panose="02020603050405020304" pitchFamily="18" charset="0"/>
                <a:cs typeface="Times New Roman" panose="02020603050405020304" pitchFamily="18" charset="0"/>
                <a:hlinkClick r:id="rId2"/>
              </a:rPr>
              <a:t>economic contribution</a:t>
            </a:r>
            <a:r>
              <a:rPr lang="en-GB"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 of the creative industries is well known. What is less well understood is the impact that arts subjects have on developing resilience, tolerance, empathy and emotional intelligence. Amidst growing concern about the wellbeing of young people, one of the most revealing aspects of the research was the consistency with which young people told us that arts lessons are the only place where they feel able to explore and express their own thoughts, opinions and ideas. With no definitive right or wrong answers, arts subjects allow young people the freedom to develop their own identities and explore alternative ideas, approaches and other points of view, as well as how to articulate arguments of their own. Often referred to as "soft" skills, these are arguably some of the most important tools in any young person’s armoury, preparing them for life beyond school and encouraging them to contribute to their communities as well as to the wider world</a:t>
            </a:r>
            <a:r>
              <a:rPr lang="en-GB" dirty="0" smtClean="0">
                <a:solidFill>
                  <a:srgbClr val="222222"/>
                </a:solidFill>
                <a:latin typeface="Calibri" panose="020F0502020204030204" pitchFamily="34" charset="0"/>
                <a:ea typeface="Times New Roman" panose="02020603050405020304" pitchFamily="18" charset="0"/>
                <a:cs typeface="Times New Roman" panose="02020603050405020304" pitchFamily="18" charset="0"/>
              </a:rPr>
              <a:t>.</a:t>
            </a:r>
          </a:p>
          <a:p>
            <a:r>
              <a:rPr lang="en-GB" dirty="0"/>
              <a:t>By Jacqui </a:t>
            </a:r>
            <a:r>
              <a:rPr lang="en-GB" dirty="0" smtClean="0"/>
              <a:t>O’Hanlon education officer </a:t>
            </a:r>
            <a:r>
              <a:rPr lang="en-GB" dirty="0" err="1" smtClean="0"/>
              <a:t>rsc</a:t>
            </a:r>
            <a:endParaRPr lang="en-GB" dirty="0"/>
          </a:p>
          <a:p>
            <a:r>
              <a:rPr lang="en-GB" dirty="0"/>
              <a:t>16 October 2018</a:t>
            </a:r>
          </a:p>
          <a:p>
            <a:pPr>
              <a:lnSpc>
                <a:spcPct val="107000"/>
              </a:lnSpc>
              <a:spcAft>
                <a:spcPts val="1875"/>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03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371" y="3623584"/>
            <a:ext cx="2125242" cy="3108960"/>
          </a:xfrm>
          <a:prstGeom prst="rect">
            <a:avLst/>
          </a:prstGeom>
        </p:spPr>
      </p:pic>
      <p:sp>
        <p:nvSpPr>
          <p:cNvPr id="5" name="TextBox 4"/>
          <p:cNvSpPr txBox="1"/>
          <p:nvPr/>
        </p:nvSpPr>
        <p:spPr>
          <a:xfrm>
            <a:off x="423950" y="1729048"/>
            <a:ext cx="9027622" cy="5078313"/>
          </a:xfrm>
          <a:prstGeom prst="rect">
            <a:avLst/>
          </a:prstGeom>
          <a:noFill/>
        </p:spPr>
        <p:txBody>
          <a:bodyPr wrap="square" rtlCol="0">
            <a:spAutoFit/>
          </a:bodyPr>
          <a:lstStyle/>
          <a:p>
            <a:r>
              <a:rPr lang="en-GB" b="1" cap="all" dirty="0"/>
              <a:t>CREATIVE INDUSTRIES</a:t>
            </a:r>
          </a:p>
          <a:p>
            <a:r>
              <a:rPr lang="en-GB" cap="all" dirty="0">
                <a:hlinkClick r:id="rId3" tooltip="Join the CBI"/>
              </a:rPr>
              <a:t>JOIN THE CBI</a:t>
            </a:r>
            <a:endParaRPr lang="en-GB" cap="all" dirty="0"/>
          </a:p>
          <a:p>
            <a:r>
              <a:rPr lang="en-GB" sz="2800" dirty="0"/>
              <a:t>From film and television, to advertising and marketing, the creative industries are one of the UK’s fastest growing sectors in terms of both job and value creation. Alongside their vital economic role, these industries help mould the UK’s global brand, shaping investment, tourism, and our cultural influence. The UK’s reputation as a leader in the creative industries means that we are in a formidable position to take advantage of international opportunities, and the CBI supports the sector to do just that. </a:t>
            </a:r>
          </a:p>
          <a:p>
            <a:endParaRPr lang="en-GB" sz="3600" dirty="0" smtClean="0"/>
          </a:p>
        </p:txBody>
      </p:sp>
      <p:sp>
        <p:nvSpPr>
          <p:cNvPr id="2" name="TextBox 1"/>
          <p:cNvSpPr txBox="1"/>
          <p:nvPr/>
        </p:nvSpPr>
        <p:spPr>
          <a:xfrm>
            <a:off x="440575" y="457200"/>
            <a:ext cx="7606145" cy="369332"/>
          </a:xfrm>
          <a:prstGeom prst="rect">
            <a:avLst/>
          </a:prstGeom>
          <a:noFill/>
        </p:spPr>
        <p:txBody>
          <a:bodyPr wrap="square" rtlCol="0">
            <a:spAutoFit/>
          </a:bodyPr>
          <a:lstStyle/>
          <a:p>
            <a:r>
              <a:rPr lang="en-GB" dirty="0"/>
              <a:t>The CBI's (Confederation of British </a:t>
            </a:r>
            <a:r>
              <a:rPr lang="en-GB" dirty="0" smtClean="0"/>
              <a:t>Industry's) say……..</a:t>
            </a:r>
            <a:endParaRPr lang="en-GB" dirty="0"/>
          </a:p>
        </p:txBody>
      </p:sp>
    </p:spTree>
    <p:extLst>
      <p:ext uri="{BB962C8B-B14F-4D97-AF65-F5344CB8AC3E}">
        <p14:creationId xmlns:p14="http://schemas.microsoft.com/office/powerpoint/2010/main" val="418167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371" y="3623584"/>
            <a:ext cx="2125242" cy="3108960"/>
          </a:xfrm>
          <a:prstGeom prst="rect">
            <a:avLst/>
          </a:prstGeom>
        </p:spPr>
      </p:pic>
      <p:sp>
        <p:nvSpPr>
          <p:cNvPr id="5" name="TextBox 4"/>
          <p:cNvSpPr txBox="1"/>
          <p:nvPr/>
        </p:nvSpPr>
        <p:spPr>
          <a:xfrm>
            <a:off x="332510" y="931025"/>
            <a:ext cx="9027622" cy="3970318"/>
          </a:xfrm>
          <a:prstGeom prst="rect">
            <a:avLst/>
          </a:prstGeom>
          <a:noFill/>
        </p:spPr>
        <p:txBody>
          <a:bodyPr wrap="square" rtlCol="0">
            <a:spAutoFit/>
          </a:bodyPr>
          <a:lstStyle/>
          <a:p>
            <a:r>
              <a:rPr lang="en-GB" sz="3600" dirty="0" smtClean="0"/>
              <a:t>What will you study?</a:t>
            </a:r>
          </a:p>
          <a:p>
            <a:endParaRPr lang="en-GB" sz="3600" dirty="0" smtClean="0"/>
          </a:p>
          <a:p>
            <a:r>
              <a:rPr lang="en-GB" sz="3600" dirty="0" smtClean="0"/>
              <a:t>Fine art Fine art explores ideas, conveys experiences or responds to a theme or issue of personal significance. The areas of study are very broad and cover drawing, painting, sculpture, installation and mixed media.</a:t>
            </a:r>
            <a:endParaRPr lang="en-GB" sz="3600" dirty="0"/>
          </a:p>
        </p:txBody>
      </p:sp>
    </p:spTree>
    <p:extLst>
      <p:ext uri="{BB962C8B-B14F-4D97-AF65-F5344CB8AC3E}">
        <p14:creationId xmlns:p14="http://schemas.microsoft.com/office/powerpoint/2010/main" val="184195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371" y="3623584"/>
            <a:ext cx="2125242" cy="3108960"/>
          </a:xfrm>
          <a:prstGeom prst="rect">
            <a:avLst/>
          </a:prstGeom>
        </p:spPr>
      </p:pic>
      <p:sp>
        <p:nvSpPr>
          <p:cNvPr id="5" name="TextBox 4"/>
          <p:cNvSpPr txBox="1"/>
          <p:nvPr/>
        </p:nvSpPr>
        <p:spPr>
          <a:xfrm>
            <a:off x="332510" y="931025"/>
            <a:ext cx="9027622" cy="3970318"/>
          </a:xfrm>
          <a:prstGeom prst="rect">
            <a:avLst/>
          </a:prstGeom>
          <a:noFill/>
        </p:spPr>
        <p:txBody>
          <a:bodyPr wrap="square" rtlCol="0">
            <a:spAutoFit/>
          </a:bodyPr>
          <a:lstStyle/>
          <a:p>
            <a:r>
              <a:rPr lang="en-GB" sz="3600" dirty="0" smtClean="0"/>
              <a:t>What will you study?</a:t>
            </a:r>
          </a:p>
          <a:p>
            <a:endParaRPr lang="en-GB" sz="3600" dirty="0" smtClean="0"/>
          </a:p>
          <a:p>
            <a:r>
              <a:rPr lang="en-GB" sz="3600" dirty="0" smtClean="0"/>
              <a:t>Fine art Fine art explores ideas, conveys experiences or responds to a theme or issue of personal significance. The areas of study are very broad and cover drawing, painting, sculpture, installation and mixed media.</a:t>
            </a:r>
            <a:endParaRPr lang="en-GB" sz="3600" dirty="0"/>
          </a:p>
        </p:txBody>
      </p:sp>
    </p:spTree>
    <p:extLst>
      <p:ext uri="{BB962C8B-B14F-4D97-AF65-F5344CB8AC3E}">
        <p14:creationId xmlns:p14="http://schemas.microsoft.com/office/powerpoint/2010/main" val="316154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6381" y="3648470"/>
            <a:ext cx="2108231" cy="308407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63" y="26944"/>
            <a:ext cx="9753600" cy="6705600"/>
          </a:xfrm>
          <a:prstGeom prst="rect">
            <a:avLst/>
          </a:prstGeom>
        </p:spPr>
      </p:pic>
    </p:spTree>
    <p:extLst>
      <p:ext uri="{BB962C8B-B14F-4D97-AF65-F5344CB8AC3E}">
        <p14:creationId xmlns:p14="http://schemas.microsoft.com/office/powerpoint/2010/main" val="894243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8487" y="1144837"/>
            <a:ext cx="6237694" cy="4678269"/>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684" y="4217467"/>
            <a:ext cx="1682930" cy="246191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6469" y="365124"/>
            <a:ext cx="4903438" cy="6237695"/>
          </a:xfrm>
          <a:prstGeom prst="rect">
            <a:avLst/>
          </a:prstGeom>
        </p:spPr>
      </p:pic>
    </p:spTree>
    <p:extLst>
      <p:ext uri="{BB962C8B-B14F-4D97-AF65-F5344CB8AC3E}">
        <p14:creationId xmlns:p14="http://schemas.microsoft.com/office/powerpoint/2010/main" val="571597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496</Words>
  <Application>Microsoft Office PowerPoint</Application>
  <PresentationFormat>Widescreen</PresentationFormat>
  <Paragraphs>89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Rounded MT Bold</vt:lpstr>
      <vt:lpstr>Calibri</vt:lpstr>
      <vt:lpstr>Calibri Light</vt:lpstr>
      <vt:lpstr>Georgia</vt:lpstr>
      <vt:lpstr>Times New Roman</vt:lpstr>
      <vt:lpstr>Office Theme</vt:lpstr>
      <vt:lpstr>Why choose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choose art ?</dc:title>
  <dc:creator>Simon SHERRINGTON</dc:creator>
  <cp:lastModifiedBy>Simon SHERRINGTON</cp:lastModifiedBy>
  <cp:revision>18</cp:revision>
  <dcterms:created xsi:type="dcterms:W3CDTF">2019-01-28T10:31:18Z</dcterms:created>
  <dcterms:modified xsi:type="dcterms:W3CDTF">2019-03-06T14:16:34Z</dcterms:modified>
</cp:coreProperties>
</file>