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3" d="100"/>
          <a:sy n="103" d="100"/>
        </p:scale>
        <p:origin x="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2B06B1-564B-49AB-88A3-8C181141DF3A}"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386756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2B06B1-564B-49AB-88A3-8C181141DF3A}"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91416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2B06B1-564B-49AB-88A3-8C181141DF3A}"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364715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2B06B1-564B-49AB-88A3-8C181141DF3A}"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17628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2B06B1-564B-49AB-88A3-8C181141DF3A}"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165153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2B06B1-564B-49AB-88A3-8C181141DF3A}"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29150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2B06B1-564B-49AB-88A3-8C181141DF3A}"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399638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2B06B1-564B-49AB-88A3-8C181141DF3A}"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195622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B06B1-564B-49AB-88A3-8C181141DF3A}"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363872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2B06B1-564B-49AB-88A3-8C181141DF3A}"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22262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2B06B1-564B-49AB-88A3-8C181141DF3A}"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DBE23-C07D-4230-B6BA-47415A700A91}" type="slidenum">
              <a:rPr lang="en-GB" smtClean="0"/>
              <a:t>‹#›</a:t>
            </a:fld>
            <a:endParaRPr lang="en-GB"/>
          </a:p>
        </p:txBody>
      </p:sp>
    </p:spTree>
    <p:extLst>
      <p:ext uri="{BB962C8B-B14F-4D97-AF65-F5344CB8AC3E}">
        <p14:creationId xmlns:p14="http://schemas.microsoft.com/office/powerpoint/2010/main" val="170875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B06B1-564B-49AB-88A3-8C181141DF3A}" type="datetimeFigureOut">
              <a:rPr lang="en-GB" smtClean="0"/>
              <a:t>22/10/2018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DBE23-C07D-4230-B6BA-47415A700A91}" type="slidenum">
              <a:rPr lang="en-GB" smtClean="0"/>
              <a:t>‹#›</a:t>
            </a:fld>
            <a:endParaRPr lang="en-GB"/>
          </a:p>
        </p:txBody>
      </p:sp>
    </p:spTree>
    <p:extLst>
      <p:ext uri="{BB962C8B-B14F-4D97-AF65-F5344CB8AC3E}">
        <p14:creationId xmlns:p14="http://schemas.microsoft.com/office/powerpoint/2010/main" val="193407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2388" y="2407298"/>
            <a:ext cx="4184650" cy="1966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000" b="0" i="0" u="none" strike="noStrike" cap="none" normalizeH="0" baseline="0" dirty="0" err="1" smtClean="0">
                <a:ln>
                  <a:noFill/>
                </a:ln>
                <a:solidFill>
                  <a:srgbClr val="000000"/>
                </a:solidFill>
                <a:effectLst/>
                <a:latin typeface="Calibri" panose="020F0502020204030204" pitchFamily="34" charset="0"/>
              </a:rPr>
              <a:t>The</a:t>
            </a:r>
            <a:r>
              <a:rPr kumimoji="0" lang="en-GB" altLang="en-US" sz="1000" b="1" i="0" u="none" strike="noStrike" cap="none" normalizeH="0" baseline="0" dirty="0" err="1" smtClean="0">
                <a:ln>
                  <a:noFill/>
                </a:ln>
                <a:solidFill>
                  <a:srgbClr val="000000"/>
                </a:solidFill>
                <a:effectLst/>
                <a:latin typeface="Calibri" panose="020F0502020204030204" pitchFamily="34" charset="0"/>
              </a:rPr>
              <a:t>Rule</a:t>
            </a:r>
            <a:r>
              <a:rPr kumimoji="0" lang="en-GB" altLang="en-US" sz="1000" b="0" i="0" u="none" strike="noStrike" cap="none" normalizeH="0" baseline="0" dirty="0" err="1" smtClean="0">
                <a:ln>
                  <a:noFill/>
                </a:ln>
                <a:solidFill>
                  <a:srgbClr val="000000"/>
                </a:solidFill>
                <a:effectLst/>
                <a:latin typeface="Calibri" panose="020F0502020204030204" pitchFamily="34" charset="0"/>
              </a:rPr>
              <a:t>of</a:t>
            </a:r>
            <a:r>
              <a:rPr kumimoji="0" lang="en-GB" altLang="en-US" sz="1000" b="1" i="0" u="none" strike="noStrike" cap="none" normalizeH="0" baseline="0" dirty="0" err="1" smtClean="0">
                <a:ln>
                  <a:noFill/>
                </a:ln>
                <a:solidFill>
                  <a:srgbClr val="000000"/>
                </a:solidFill>
                <a:effectLst/>
                <a:latin typeface="Calibri" panose="020F0502020204030204" pitchFamily="34" charset="0"/>
              </a:rPr>
              <a:t>Thirds</a:t>
            </a:r>
            <a:r>
              <a:rPr kumimoji="0" lang="en-GB" altLang="en-US" sz="1000" b="0" i="0" u="none" strike="noStrike" cap="none" normalizeH="0" baseline="0" dirty="0" err="1" smtClean="0">
                <a:ln>
                  <a:noFill/>
                </a:ln>
                <a:solidFill>
                  <a:srgbClr val="000000"/>
                </a:solidFill>
                <a:effectLst/>
                <a:latin typeface="Calibri" panose="020F0502020204030204" pitchFamily="34" charset="0"/>
              </a:rPr>
              <a:t>is</a:t>
            </a:r>
            <a:r>
              <a:rPr kumimoji="0" lang="en-GB" altLang="en-US" sz="1000" b="0" i="0" u="none" strike="noStrike" cap="none" normalizeH="0" baseline="0" dirty="0" smtClean="0">
                <a:ln>
                  <a:noFill/>
                </a:ln>
                <a:solidFill>
                  <a:srgbClr val="000000"/>
                </a:solidFill>
                <a:effectLst/>
                <a:latin typeface="Calibri" panose="020F0502020204030204" pitchFamily="34" charset="0"/>
              </a:rPr>
              <a:t> actually a guideline more than </a:t>
            </a:r>
            <a:r>
              <a:rPr kumimoji="0" lang="en-GB" altLang="en-US" sz="1000" b="0" i="0" u="none" strike="noStrike" cap="none" normalizeH="0" baseline="0" dirty="0" err="1" smtClean="0">
                <a:ln>
                  <a:noFill/>
                </a:ln>
                <a:solidFill>
                  <a:srgbClr val="000000"/>
                </a:solidFill>
                <a:effectLst/>
                <a:latin typeface="Calibri" panose="020F0502020204030204" pitchFamily="34" charset="0"/>
              </a:rPr>
              <a:t>a</a:t>
            </a:r>
            <a:r>
              <a:rPr kumimoji="0" lang="en-GB" altLang="en-US" sz="1000" b="1" i="0" u="none" strike="noStrike" cap="none" normalizeH="0" baseline="0" dirty="0" err="1" smtClean="0">
                <a:ln>
                  <a:noFill/>
                </a:ln>
                <a:solidFill>
                  <a:srgbClr val="000000"/>
                </a:solidFill>
                <a:effectLst/>
                <a:latin typeface="Calibri" panose="020F0502020204030204" pitchFamily="34" charset="0"/>
              </a:rPr>
              <a:t>rule</a:t>
            </a:r>
            <a:r>
              <a:rPr kumimoji="0" lang="en-GB" altLang="en-US" sz="1000" b="0" i="0" u="none" strike="noStrike" cap="none" normalizeH="0" baseline="0" dirty="0" smtClean="0">
                <a:ln>
                  <a:noFill/>
                </a:ln>
                <a:solidFill>
                  <a:srgbClr val="000000"/>
                </a:solidFill>
                <a:effectLst/>
                <a:latin typeface="Calibri" panose="020F0502020204030204" pitchFamily="34" charset="0"/>
              </a:rPr>
              <a:t>. It is intended to help </a:t>
            </a:r>
            <a:r>
              <a:rPr kumimoji="0" lang="en-GB" altLang="en-US" sz="1000" b="0" i="0" u="none" strike="noStrike" cap="none" normalizeH="0" baseline="0" dirty="0" err="1" smtClean="0">
                <a:ln>
                  <a:noFill/>
                </a:ln>
                <a:solidFill>
                  <a:srgbClr val="000000"/>
                </a:solidFill>
                <a:effectLst/>
                <a:latin typeface="Calibri" panose="020F0502020204030204" pitchFamily="34" charset="0"/>
              </a:rPr>
              <a:t>the</a:t>
            </a:r>
            <a:r>
              <a:rPr kumimoji="0" lang="en-GB" altLang="en-US" sz="1000" b="1" i="0" u="none" strike="noStrike" cap="none" normalizeH="0" baseline="0" dirty="0" err="1" smtClean="0">
                <a:ln>
                  <a:noFill/>
                </a:ln>
                <a:solidFill>
                  <a:srgbClr val="000000"/>
                </a:solidFill>
                <a:effectLst/>
                <a:latin typeface="Calibri" panose="020F0502020204030204" pitchFamily="34" charset="0"/>
              </a:rPr>
              <a:t>artist</a:t>
            </a:r>
            <a:r>
              <a:rPr kumimoji="0" lang="en-GB" altLang="en-US" sz="1000" b="0" i="0" u="none" strike="noStrike" cap="none" normalizeH="0" baseline="0" dirty="0" err="1" smtClean="0">
                <a:ln>
                  <a:noFill/>
                </a:ln>
                <a:solidFill>
                  <a:srgbClr val="000000"/>
                </a:solidFill>
                <a:effectLst/>
                <a:latin typeface="Calibri" panose="020F0502020204030204" pitchFamily="34" charset="0"/>
              </a:rPr>
              <a:t>the</a:t>
            </a:r>
            <a:r>
              <a:rPr kumimoji="0" lang="en-GB" altLang="en-US" sz="1000" b="0" i="0" u="none" strike="noStrike" cap="none" normalizeH="0" baseline="0" dirty="0" smtClean="0">
                <a:ln>
                  <a:noFill/>
                </a:ln>
                <a:solidFill>
                  <a:srgbClr val="000000"/>
                </a:solidFill>
                <a:effectLst/>
                <a:latin typeface="Calibri" panose="020F0502020204030204" pitchFamily="34" charset="0"/>
              </a:rPr>
              <a:t> placement of the elements and focal point within the composition. But, if you want your viewer to ignore the other parts of your painting, then go ahead break </a:t>
            </a:r>
            <a:r>
              <a:rPr kumimoji="0" lang="en-GB" altLang="en-US" sz="1000" b="0" i="0" u="none" strike="noStrike" cap="none" normalizeH="0" baseline="0" dirty="0" err="1" smtClean="0">
                <a:ln>
                  <a:noFill/>
                </a:ln>
                <a:solidFill>
                  <a:srgbClr val="000000"/>
                </a:solidFill>
                <a:effectLst/>
                <a:latin typeface="Calibri" panose="020F0502020204030204" pitchFamily="34" charset="0"/>
              </a:rPr>
              <a:t>a</a:t>
            </a:r>
            <a:r>
              <a:rPr kumimoji="0" lang="en-GB" altLang="en-US" sz="1000" b="1" i="0" u="none" strike="noStrike" cap="none" normalizeH="0" baseline="0" dirty="0" err="1" smtClean="0">
                <a:ln>
                  <a:noFill/>
                </a:ln>
                <a:solidFill>
                  <a:srgbClr val="000000"/>
                </a:solidFill>
                <a:effectLst/>
                <a:latin typeface="Calibri" panose="020F0502020204030204" pitchFamily="34" charset="0"/>
              </a:rPr>
              <a:t>rule</a:t>
            </a:r>
            <a:r>
              <a:rPr kumimoji="0" lang="en-GB" altLang="en-US" sz="1000" b="0" i="0" u="none" strike="noStrike" cap="none" normalizeH="0" baseline="0" dirty="0" err="1" smtClean="0">
                <a:ln>
                  <a:noFill/>
                </a:ln>
                <a:solidFill>
                  <a:srgbClr val="000000"/>
                </a:solidFill>
                <a:effectLst/>
                <a:latin typeface="Calibri" panose="020F0502020204030204" pitchFamily="34" charset="0"/>
              </a:rPr>
              <a:t>and</a:t>
            </a:r>
            <a:r>
              <a:rPr kumimoji="0" lang="en-GB" altLang="en-US" sz="1000" b="0" i="0" u="none" strike="noStrike" cap="none" normalizeH="0" baseline="0" dirty="0" smtClean="0">
                <a:ln>
                  <a:noFill/>
                </a:ln>
                <a:solidFill>
                  <a:srgbClr val="000000"/>
                </a:solidFill>
                <a:effectLst/>
                <a:latin typeface="Calibri" panose="020F0502020204030204" pitchFamily="34" charset="0"/>
              </a:rPr>
              <a:t> </a:t>
            </a:r>
            <a:r>
              <a:rPr kumimoji="0" lang="en-GB" altLang="en-US" sz="1000" b="0" i="0" u="none" strike="noStrike" cap="none" normalizeH="0" baseline="0" dirty="0" err="1" smtClean="0">
                <a:ln>
                  <a:noFill/>
                </a:ln>
                <a:solidFill>
                  <a:srgbClr val="000000"/>
                </a:solidFill>
                <a:effectLst/>
                <a:latin typeface="Calibri" panose="020F0502020204030204" pitchFamily="34" charset="0"/>
              </a:rPr>
              <a:t>center</a:t>
            </a:r>
            <a:r>
              <a:rPr kumimoji="0" lang="en-GB" altLang="en-US" sz="1000" b="0" i="0" u="none" strike="noStrike" cap="none" normalizeH="0" baseline="0" dirty="0" smtClean="0">
                <a:ln>
                  <a:noFill/>
                </a:ln>
                <a:solidFill>
                  <a:srgbClr val="000000"/>
                </a:solidFill>
                <a:effectLst/>
                <a:latin typeface="Calibri" panose="020F0502020204030204" pitchFamily="34" charset="0"/>
              </a:rPr>
              <a:t> your subject like a big bull's-eye!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Image result for the third rule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350" y="1062146"/>
            <a:ext cx="1824362" cy="121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Image result for the third rul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949" y="985619"/>
            <a:ext cx="5491259" cy="412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30" name="AutoShape 6"/>
          <p:cNvCxnSpPr>
            <a:cxnSpLocks noChangeShapeType="1"/>
          </p:cNvCxnSpPr>
          <p:nvPr/>
        </p:nvCxnSpPr>
        <p:spPr bwMode="auto">
          <a:xfrm flipH="1" flipV="1">
            <a:off x="8545870" y="973462"/>
            <a:ext cx="2174875" cy="3810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1" name="AutoShape 7"/>
          <p:cNvCxnSpPr>
            <a:cxnSpLocks noChangeShapeType="1"/>
          </p:cNvCxnSpPr>
          <p:nvPr/>
        </p:nvCxnSpPr>
        <p:spPr bwMode="auto">
          <a:xfrm flipH="1" flipV="1">
            <a:off x="8563333" y="1606874"/>
            <a:ext cx="217487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2" name="AutoShape 8"/>
          <p:cNvCxnSpPr>
            <a:cxnSpLocks noChangeShapeType="1"/>
          </p:cNvCxnSpPr>
          <p:nvPr/>
        </p:nvCxnSpPr>
        <p:spPr bwMode="auto">
          <a:xfrm>
            <a:off x="9171344" y="2240287"/>
            <a:ext cx="0" cy="5027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3" name="AutoShape 9"/>
          <p:cNvCxnSpPr>
            <a:cxnSpLocks noChangeShapeType="1"/>
          </p:cNvCxnSpPr>
          <p:nvPr/>
        </p:nvCxnSpPr>
        <p:spPr bwMode="auto">
          <a:xfrm>
            <a:off x="10017482" y="2278387"/>
            <a:ext cx="0" cy="5027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 name="Text Box 10"/>
          <p:cNvSpPr txBox="1">
            <a:spLocks noChangeArrowheads="1"/>
          </p:cNvSpPr>
          <p:nvPr/>
        </p:nvSpPr>
        <p:spPr bwMode="auto">
          <a:xfrm>
            <a:off x="112713" y="6419850"/>
            <a:ext cx="6497637" cy="207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The</a:t>
            </a:r>
            <a:r>
              <a:rPr kumimoji="0" lang="en-GB" altLang="en-US" sz="1000" b="1" i="0" u="none" strike="noStrike" cap="none" normalizeH="0" baseline="0" smtClean="0">
                <a:ln>
                  <a:noFill/>
                </a:ln>
                <a:solidFill>
                  <a:srgbClr val="000000"/>
                </a:solidFill>
                <a:effectLst/>
                <a:latin typeface="Calibri" panose="020F0502020204030204" pitchFamily="34" charset="0"/>
              </a:rPr>
              <a:t>RuleThirds</a:t>
            </a:r>
            <a:r>
              <a:rPr kumimoji="0" lang="en-GB" altLang="en-US" sz="1000" b="0" i="0" u="none" strike="noStrike" cap="none" normalizeH="0" baseline="0" smtClean="0">
                <a:ln>
                  <a:noFill/>
                </a:ln>
                <a:solidFill>
                  <a:srgbClr val="000000"/>
                </a:solidFill>
                <a:effectLst/>
                <a:latin typeface="Calibri" panose="020F0502020204030204" pitchFamily="34" charset="0"/>
              </a:rPr>
              <a:t> The Golden Section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5" name="Picture 11" descr="thirds re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3168650"/>
            <a:ext cx="4762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 Box 12"/>
          <p:cNvSpPr txBox="1">
            <a:spLocks noChangeArrowheads="1"/>
          </p:cNvSpPr>
          <p:nvPr/>
        </p:nvSpPr>
        <p:spPr bwMode="auto">
          <a:xfrm>
            <a:off x="5163523" y="5153818"/>
            <a:ext cx="4853959" cy="2740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775"/>
              </a:spcAft>
              <a:buClrTx/>
              <a:buSzTx/>
              <a:buFontTx/>
              <a:buNone/>
              <a:tabLst/>
            </a:pPr>
            <a:r>
              <a:rPr kumimoji="0" lang="en-GB" altLang="en-US" sz="900" b="0" i="0" u="none" strike="noStrike" cap="none" normalizeH="0" baseline="0" dirty="0" smtClean="0">
                <a:ln>
                  <a:noFill/>
                </a:ln>
                <a:solidFill>
                  <a:srgbClr val="0B2128"/>
                </a:solidFill>
                <a:effectLst/>
                <a:latin typeface="Arial" panose="020B0604020202020204" pitchFamily="34" charset="0"/>
              </a:rPr>
              <a:t>Both the woman’s head AND her drooping hand are located within the </a:t>
            </a:r>
            <a:r>
              <a:rPr kumimoji="0" lang="en-GB" altLang="en-US" sz="900" b="0" i="0" u="none" strike="noStrike" cap="none" normalizeH="0" baseline="0" dirty="0" err="1" smtClean="0">
                <a:ln>
                  <a:noFill/>
                </a:ln>
                <a:solidFill>
                  <a:srgbClr val="0B2128"/>
                </a:solidFill>
                <a:effectLst/>
                <a:latin typeface="Arial" panose="020B0604020202020204" pitchFamily="34" charset="0"/>
              </a:rPr>
              <a:t>center</a:t>
            </a:r>
            <a:r>
              <a:rPr kumimoji="0" lang="en-GB" altLang="en-US" sz="900" b="0" i="0" u="none" strike="noStrike" cap="none" normalizeH="0" baseline="0" dirty="0" smtClean="0">
                <a:ln>
                  <a:noFill/>
                </a:ln>
                <a:solidFill>
                  <a:srgbClr val="0B2128"/>
                </a:solidFill>
                <a:effectLst/>
                <a:latin typeface="Arial" panose="020B0604020202020204" pitchFamily="34" charset="0"/>
              </a:rPr>
              <a:t> section of the rectangle. . . yet her face is looking toward the left edge of the painting while her elbow is pointing toward the right.</a:t>
            </a:r>
          </a:p>
          <a:p>
            <a:pPr marL="0" marR="0" lvl="0" indent="0" algn="l" defTabSz="914400" rtl="0" eaLnBrk="0" fontAlgn="base" latinLnBrk="0" hangingPunct="0">
              <a:lnSpc>
                <a:spcPct val="100000"/>
              </a:lnSpc>
              <a:spcBef>
                <a:spcPct val="0"/>
              </a:spcBef>
              <a:spcAft>
                <a:spcPts val="775"/>
              </a:spcAft>
              <a:buClrTx/>
              <a:buSzTx/>
              <a:buFontTx/>
              <a:buNone/>
              <a:tabLst/>
            </a:pPr>
            <a:r>
              <a:rPr kumimoji="0" lang="en-GB" altLang="en-US" sz="900" b="0" i="0" u="none" strike="noStrike" cap="none" normalizeH="0" baseline="0" dirty="0" smtClean="0">
                <a:ln>
                  <a:noFill/>
                </a:ln>
                <a:solidFill>
                  <a:srgbClr val="0B2128"/>
                </a:solidFill>
                <a:effectLst/>
                <a:latin typeface="Arial" panose="020B0604020202020204" pitchFamily="34" charset="0"/>
              </a:rPr>
              <a:t>Those last two factors (combined with the dark square shape on the lower left) result in a </a:t>
            </a:r>
            <a:r>
              <a:rPr kumimoji="0" lang="en-GB" altLang="en-US" sz="900" b="0" i="0" u="none" strike="noStrike" cap="none" normalizeH="0" baseline="0" dirty="0" err="1" smtClean="0">
                <a:ln>
                  <a:noFill/>
                </a:ln>
                <a:solidFill>
                  <a:srgbClr val="0B2128"/>
                </a:solidFill>
                <a:effectLst/>
                <a:latin typeface="Arial" panose="020B0604020202020204" pitchFamily="34" charset="0"/>
              </a:rPr>
              <a:t>psh</a:t>
            </a:r>
            <a:r>
              <a:rPr kumimoji="0" lang="en-GB" altLang="en-US" sz="900" b="0" i="0" u="none" strike="noStrike" cap="none" normalizeH="0" baseline="0" dirty="0" smtClean="0">
                <a:ln>
                  <a:noFill/>
                </a:ln>
                <a:solidFill>
                  <a:srgbClr val="0B2128"/>
                </a:solidFill>
                <a:effectLst/>
                <a:latin typeface="Arial" panose="020B0604020202020204" pitchFamily="34" charset="0"/>
              </a:rPr>
              <a:t>/pull composition that leads the viewer’s eyes back and forth </a:t>
            </a:r>
            <a:r>
              <a:rPr kumimoji="0" lang="en-GB" altLang="en-US" sz="900" b="0" i="1" u="none" strike="noStrike" cap="none" normalizeH="0" baseline="0" dirty="0" smtClean="0">
                <a:ln>
                  <a:noFill/>
                </a:ln>
                <a:solidFill>
                  <a:srgbClr val="0B2128"/>
                </a:solidFill>
                <a:effectLst/>
                <a:latin typeface="Arial" panose="020B0604020202020204" pitchFamily="34" charset="0"/>
              </a:rPr>
              <a:t>through </a:t>
            </a:r>
            <a:r>
              <a:rPr kumimoji="0" lang="en-GB" altLang="en-US" sz="900" b="0" i="0" u="none" strike="noStrike" cap="none" normalizeH="0" baseline="0" dirty="0" smtClean="0">
                <a:ln>
                  <a:noFill/>
                </a:ln>
                <a:solidFill>
                  <a:srgbClr val="0B2128"/>
                </a:solidFill>
                <a:effectLst/>
                <a:latin typeface="Arial" panose="020B0604020202020204" pitchFamily="34" charset="0"/>
              </a:rPr>
              <a:t>power points of the rule of thirds, thereby keeping the viewer’s attention fully engaged.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The_Golden_Ratio_R03"/>
          <p:cNvPicPr>
            <a:picLocks noChangeAspect="1" noChangeArrowheads="1"/>
          </p:cNvPicPr>
          <p:nvPr/>
        </p:nvPicPr>
        <p:blipFill>
          <a:blip r:embed="rId5">
            <a:extLst>
              <a:ext uri="{28A0092B-C50C-407E-A947-70E740481C1C}">
                <a14:useLocalDpi xmlns:a14="http://schemas.microsoft.com/office/drawing/2010/main" val="0"/>
              </a:ext>
            </a:extLst>
          </a:blip>
          <a:srcRect l="11" r="11"/>
          <a:stretch>
            <a:fillRect/>
          </a:stretch>
        </p:blipFill>
        <p:spPr bwMode="auto">
          <a:xfrm>
            <a:off x="0" y="1588"/>
            <a:ext cx="5472161"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The_Golden_Ratio_R03"/>
          <p:cNvPicPr>
            <a:picLocks noChangeAspect="1" noChangeArrowheads="1"/>
          </p:cNvPicPr>
          <p:nvPr/>
        </p:nvPicPr>
        <p:blipFill>
          <a:blip r:embed="rId5">
            <a:extLst>
              <a:ext uri="{28A0092B-C50C-407E-A947-70E740481C1C}">
                <a14:useLocalDpi xmlns:a14="http://schemas.microsoft.com/office/drawing/2010/main" val="0"/>
              </a:ext>
            </a:extLst>
          </a:blip>
          <a:srcRect l="11" r="11"/>
          <a:stretch>
            <a:fillRect/>
          </a:stretch>
        </p:blipFill>
        <p:spPr bwMode="auto">
          <a:xfrm flipH="1">
            <a:off x="3908424" y="1588"/>
            <a:ext cx="828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Text Box 4"/>
          <p:cNvSpPr txBox="1">
            <a:spLocks noChangeArrowheads="1"/>
          </p:cNvSpPr>
          <p:nvPr/>
        </p:nvSpPr>
        <p:spPr bwMode="auto">
          <a:xfrm>
            <a:off x="3769567" y="220663"/>
            <a:ext cx="323009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FFFFFF"/>
                </a:solidFill>
                <a:effectLst/>
                <a:latin typeface="Calibri" panose="020F0502020204030204" pitchFamily="34" charset="0"/>
              </a:rPr>
              <a:t>THE GOLDEN SECTION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484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_Golden_Ratio_R03"/>
          <p:cNvPicPr>
            <a:picLocks noChangeAspect="1" noChangeArrowheads="1"/>
          </p:cNvPicPr>
          <p:nvPr/>
        </p:nvPicPr>
        <p:blipFill>
          <a:blip r:embed="rId2">
            <a:extLst>
              <a:ext uri="{28A0092B-C50C-407E-A947-70E740481C1C}">
                <a14:useLocalDpi xmlns:a14="http://schemas.microsoft.com/office/drawing/2010/main" val="0"/>
              </a:ext>
            </a:extLst>
          </a:blip>
          <a:srcRect l="11" r="11"/>
          <a:stretch>
            <a:fillRect/>
          </a:stretch>
        </p:blipFill>
        <p:spPr bwMode="auto">
          <a:xfrm>
            <a:off x="39688" y="1588"/>
            <a:ext cx="543247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descr="The_Golden_Ratio_R03"/>
          <p:cNvPicPr>
            <a:picLocks noChangeAspect="1" noChangeArrowheads="1"/>
          </p:cNvPicPr>
          <p:nvPr/>
        </p:nvPicPr>
        <p:blipFill>
          <a:blip r:embed="rId2">
            <a:extLst>
              <a:ext uri="{28A0092B-C50C-407E-A947-70E740481C1C}">
                <a14:useLocalDpi xmlns:a14="http://schemas.microsoft.com/office/drawing/2010/main" val="0"/>
              </a:ext>
            </a:extLst>
          </a:blip>
          <a:srcRect l="11" r="11"/>
          <a:stretch>
            <a:fillRect/>
          </a:stretch>
        </p:blipFill>
        <p:spPr bwMode="auto">
          <a:xfrm flipH="1">
            <a:off x="3908424" y="1588"/>
            <a:ext cx="828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 Box 4"/>
          <p:cNvSpPr txBox="1">
            <a:spLocks noChangeArrowheads="1"/>
          </p:cNvSpPr>
          <p:nvPr/>
        </p:nvSpPr>
        <p:spPr bwMode="auto">
          <a:xfrm>
            <a:off x="3769567" y="220663"/>
            <a:ext cx="323009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FFFFFF"/>
                </a:solidFill>
                <a:effectLst/>
                <a:latin typeface="Calibri" panose="020F0502020204030204" pitchFamily="34" charset="0"/>
              </a:rPr>
              <a:t>THE GOLDEN SECTION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3" name="Picture 5" descr="ar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61913"/>
            <a:ext cx="627775" cy="9699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6"/>
          <p:cNvSpPr txBox="1">
            <a:spLocks noChangeArrowheads="1"/>
          </p:cNvSpPr>
          <p:nvPr/>
        </p:nvSpPr>
        <p:spPr bwMode="auto">
          <a:xfrm>
            <a:off x="100013" y="1878013"/>
            <a:ext cx="5053012" cy="4378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000" b="0" i="0" u="none" strike="noStrike" cap="none" normalizeH="0" baseline="0" dirty="0" smtClean="0">
                <a:ln>
                  <a:noFill/>
                </a:ln>
                <a:solidFill>
                  <a:srgbClr val="0E1318"/>
                </a:solidFill>
                <a:effectLst/>
                <a:latin typeface="Times New Roman" panose="02020603050405020304" pitchFamily="18" charset="0"/>
              </a:rPr>
              <a:t>Quick answer? They are all designed using the Golden Ratio.</a:t>
            </a:r>
          </a:p>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000" b="0" i="0" u="none" strike="noStrike" cap="none" normalizeH="0" baseline="0" dirty="0" smtClean="0">
                <a:ln>
                  <a:noFill/>
                </a:ln>
                <a:solidFill>
                  <a:srgbClr val="0E1318"/>
                </a:solidFill>
                <a:effectLst/>
                <a:latin typeface="Times New Roman" panose="02020603050405020304" pitchFamily="18" charset="0"/>
              </a:rPr>
              <a:t>The Golden Ratio is a mathematical ratio. It is commonly found in nature, and when used in design, it fosters organic and natural looking compositions that are aesthetically pleasing to the eye. But what exactly is the Golden Ratio and how can you use it to improve your own designs?</a:t>
            </a:r>
          </a:p>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000" b="0" i="0" u="none" strike="noStrike" cap="none" normalizeH="0" baseline="0" dirty="0" smtClean="0">
                <a:ln>
                  <a:noFill/>
                </a:ln>
                <a:solidFill>
                  <a:srgbClr val="0E1318"/>
                </a:solidFill>
                <a:effectLst/>
                <a:latin typeface="Times New Roman" panose="02020603050405020304" pitchFamily="18" charset="0"/>
              </a:rPr>
              <a:t>What is the Golden Ratio?</a:t>
            </a:r>
          </a:p>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000" b="0" i="0" u="none" strike="noStrike" cap="none" normalizeH="0" baseline="0" dirty="0" smtClean="0">
                <a:ln>
                  <a:noFill/>
                </a:ln>
                <a:solidFill>
                  <a:srgbClr val="0E1318"/>
                </a:solidFill>
                <a:effectLst/>
                <a:latin typeface="Times New Roman" panose="02020603050405020304" pitchFamily="18" charset="0"/>
              </a:rPr>
              <a:t>Putting it as simply as we can (eek!), the Golden Ratio (also known as the Golden Section, Golden Mean, Divine Proportion or Greek letter Phi) exists when </a:t>
            </a:r>
            <a:r>
              <a:rPr kumimoji="0" lang="en-GB" altLang="en-US" sz="1000" b="0" i="0" u="none" strike="noStrike" cap="none" normalizeH="0" baseline="0" dirty="0" err="1" smtClean="0">
                <a:ln>
                  <a:noFill/>
                </a:ln>
                <a:solidFill>
                  <a:srgbClr val="0E1318"/>
                </a:solidFill>
                <a:effectLst/>
                <a:latin typeface="Times New Roman" panose="02020603050405020304" pitchFamily="18" charset="0"/>
              </a:rPr>
              <a:t>adivided</a:t>
            </a:r>
            <a:r>
              <a:rPr kumimoji="0" lang="en-GB" altLang="en-US" sz="1000" b="0" i="0" u="none" strike="noStrike" cap="none" normalizeH="0" baseline="0" dirty="0" smtClean="0">
                <a:ln>
                  <a:noFill/>
                </a:ln>
                <a:solidFill>
                  <a:srgbClr val="0E1318"/>
                </a:solidFill>
                <a:effectLst/>
                <a:latin typeface="Times New Roman" panose="02020603050405020304" pitchFamily="18" charset="0"/>
              </a:rPr>
              <a:t> into two parts and the longer part (a) divided by the smaller part (b) is equal to the sum of (a) + (b) divided by (a), which both equal 1.618.</a:t>
            </a:r>
          </a:p>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000" b="0" i="0" u="none" strike="noStrike" cap="none" normalizeH="0" baseline="0" dirty="0" smtClean="0">
                <a:ln>
                  <a:noFill/>
                </a:ln>
                <a:solidFill>
                  <a:srgbClr val="0E1318"/>
                </a:solidFill>
                <a:effectLst/>
                <a:latin typeface="Times New Roman" panose="02020603050405020304" pitchFamily="18" charset="0"/>
              </a:rPr>
              <a:t>But don’t let all the math get you down. In design, the Golden Ratio boils down to aesthetics— creating and appreciating a sense of beauty through harmony and proportion. When applied to design, the Golden Ratio provides a sense of artistry; an X-factor; a </a:t>
            </a:r>
            <a:r>
              <a:rPr kumimoji="0" lang="en-GB" altLang="en-US" sz="1000" b="0" i="0" u="none" strike="noStrike" cap="none" normalizeH="0" baseline="0" dirty="0" err="1" smtClean="0">
                <a:ln>
                  <a:noFill/>
                </a:ln>
                <a:solidFill>
                  <a:srgbClr val="0E1318"/>
                </a:solidFill>
                <a:effectLst/>
                <a:latin typeface="Times New Roman" panose="02020603050405020304" pitchFamily="18" charset="0"/>
              </a:rPr>
              <a:t>certain</a:t>
            </a:r>
            <a:r>
              <a:rPr kumimoji="0" lang="en-GB" altLang="en-US" sz="1000" b="0" i="1" u="none" strike="noStrike" cap="none" normalizeH="0" baseline="0" dirty="0" err="1" smtClean="0">
                <a:ln>
                  <a:noFill/>
                </a:ln>
                <a:solidFill>
                  <a:srgbClr val="0E1318"/>
                </a:solidFill>
                <a:effectLst/>
                <a:latin typeface="Times New Roman" panose="02020603050405020304" pitchFamily="18" charset="0"/>
              </a:rPr>
              <a:t>je</a:t>
            </a:r>
            <a:r>
              <a:rPr kumimoji="0" lang="en-GB" altLang="en-US" sz="1000" b="0" i="1" u="none" strike="noStrike" cap="none" normalizeH="0" baseline="0" dirty="0" smtClean="0">
                <a:ln>
                  <a:noFill/>
                </a:ln>
                <a:solidFill>
                  <a:srgbClr val="0E1318"/>
                </a:solidFill>
                <a:effectLst/>
                <a:latin typeface="Times New Roman" panose="02020603050405020304" pitchFamily="18" charset="0"/>
              </a:rPr>
              <a:t> ne sais quoi.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5" name="Picture 7"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4779963"/>
            <a:ext cx="27590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 Box 8"/>
          <p:cNvSpPr txBox="1">
            <a:spLocks noChangeArrowheads="1"/>
          </p:cNvSpPr>
          <p:nvPr/>
        </p:nvSpPr>
        <p:spPr bwMode="auto">
          <a:xfrm>
            <a:off x="176213" y="1584325"/>
            <a:ext cx="7158037" cy="852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788"/>
              </a:spcAft>
              <a:buClrTx/>
              <a:buSzTx/>
              <a:buFontTx/>
              <a:buNone/>
              <a:tabLst/>
            </a:pPr>
            <a:r>
              <a:rPr kumimoji="0" lang="en-GB" altLang="en-US" sz="1400" b="0" i="1" u="none" strike="noStrike" cap="none" normalizeH="0" baseline="0" smtClean="0">
                <a:ln>
                  <a:noFill/>
                </a:ln>
                <a:solidFill>
                  <a:srgbClr val="0E1318"/>
                </a:solidFill>
                <a:effectLst/>
                <a:latin typeface="Times New Roman" panose="02020603050405020304" pitchFamily="18" charset="0"/>
              </a:rPr>
              <a:t>What do the Pyramids of Giza and Da Vinci’s Mona Lisa have in common with Twitter and Pepsi?</a:t>
            </a:r>
            <a:endParaRPr kumimoji="0" lang="en-GB" altLang="en-US" sz="1400" b="0" i="0" u="none" strike="noStrike" cap="none" normalizeH="0" baseline="0" smtClean="0">
              <a:ln>
                <a:noFill/>
              </a:ln>
              <a:solidFill>
                <a:srgbClr val="0E1318"/>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7" name="Picture 9" descr="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50" y="2278063"/>
            <a:ext cx="2419350" cy="1714500"/>
          </a:xfrm>
          <a:prstGeom prst="rect">
            <a:avLst/>
          </a:prstGeom>
          <a:noFill/>
          <a:ln>
            <a:noFill/>
          </a:ln>
          <a:effectLst>
            <a:outerShdw blurRad="76200" sy="23000"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8" name="Picture 10" descr="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2900" y="1583880"/>
            <a:ext cx="3224504" cy="2151508"/>
          </a:xfrm>
          <a:prstGeom prst="rect">
            <a:avLst/>
          </a:prstGeom>
          <a:noFill/>
          <a:ln>
            <a:noFill/>
          </a:ln>
          <a:effectLst>
            <a:outerShdw blurRad="76200" sy="23000"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9" name="Picture 11" descr="Image result for GOLDEN SECTION PAINT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025" y="4261709"/>
            <a:ext cx="2574197" cy="1842958"/>
          </a:xfrm>
          <a:prstGeom prst="rect">
            <a:avLst/>
          </a:prstGeom>
          <a:noFill/>
          <a:ln>
            <a:noFill/>
          </a:ln>
          <a:effectLst>
            <a:outerShdw blurRad="76200" sy="23000"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0" name="Picture 12" descr="Image result for GOLDEN SECTION PEPS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087" y="3992563"/>
            <a:ext cx="3480318" cy="2643250"/>
          </a:xfrm>
          <a:prstGeom prst="rect">
            <a:avLst/>
          </a:prstGeom>
          <a:noFill/>
          <a:ln>
            <a:noFill/>
          </a:ln>
          <a:effectLst>
            <a:outerShdw blurRad="76200" sy="23000"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66259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OLDEN SECTION PE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20" y="228600"/>
            <a:ext cx="446722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descr="Image result for GOLDEN SECTION PEP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695" y="228600"/>
            <a:ext cx="385921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6" name="Picture 4" descr="Image result for GOLDEN SECTION PA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970" y="2667000"/>
            <a:ext cx="3810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7" name="Picture 5" descr="Image result for GOLDEN SECTION PAI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220" y="4391025"/>
            <a:ext cx="57531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8" name="Picture 6" descr="ar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1482" y="5094288"/>
            <a:ext cx="1138238" cy="1666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9" name="Picture 7" descr="Image result for GOLDEN SECTION NAT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3682" y="228600"/>
            <a:ext cx="28241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2" descr="The_Golden_Ratio_R03"/>
          <p:cNvPicPr>
            <a:picLocks noChangeAspect="1" noChangeArrowheads="1"/>
          </p:cNvPicPr>
          <p:nvPr/>
        </p:nvPicPr>
        <p:blipFill>
          <a:blip r:embed="rId8">
            <a:extLst>
              <a:ext uri="{28A0092B-C50C-407E-A947-70E740481C1C}">
                <a14:useLocalDpi xmlns:a14="http://schemas.microsoft.com/office/drawing/2010/main" val="0"/>
              </a:ext>
            </a:extLst>
          </a:blip>
          <a:srcRect l="11" r="11"/>
          <a:stretch>
            <a:fillRect/>
          </a:stretch>
        </p:blipFill>
        <p:spPr bwMode="auto">
          <a:xfrm>
            <a:off x="39688" y="1588"/>
            <a:ext cx="543247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3" descr="The_Golden_Ratio_R03"/>
          <p:cNvPicPr>
            <a:picLocks noChangeAspect="1" noChangeArrowheads="1"/>
          </p:cNvPicPr>
          <p:nvPr/>
        </p:nvPicPr>
        <p:blipFill>
          <a:blip r:embed="rId8">
            <a:extLst>
              <a:ext uri="{28A0092B-C50C-407E-A947-70E740481C1C}">
                <a14:useLocalDpi xmlns:a14="http://schemas.microsoft.com/office/drawing/2010/main" val="0"/>
              </a:ext>
            </a:extLst>
          </a:blip>
          <a:srcRect l="11" r="11"/>
          <a:stretch>
            <a:fillRect/>
          </a:stretch>
        </p:blipFill>
        <p:spPr bwMode="auto">
          <a:xfrm flipH="1">
            <a:off x="3908424" y="1588"/>
            <a:ext cx="828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Text Box 4"/>
          <p:cNvSpPr txBox="1">
            <a:spLocks noChangeArrowheads="1"/>
          </p:cNvSpPr>
          <p:nvPr/>
        </p:nvSpPr>
        <p:spPr bwMode="auto">
          <a:xfrm>
            <a:off x="3769567" y="220663"/>
            <a:ext cx="323009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FFFFFF"/>
                </a:solidFill>
                <a:effectLst/>
                <a:latin typeface="Calibri" panose="020F0502020204030204" pitchFamily="34" charset="0"/>
              </a:rPr>
              <a:t>THE GOLDEN SECTION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415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r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5236" y="4846444"/>
            <a:ext cx="1139825" cy="1666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1219136" y="1007706"/>
            <a:ext cx="9436100" cy="30511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000000"/>
                </a:solidFill>
                <a:effectLst/>
                <a:latin typeface="Calibri" panose="020F0502020204030204" pitchFamily="34" charset="0"/>
              </a:rPr>
              <a:t>The task produce a 4 page booklet in publisher that shows an exploration of both the  </a:t>
            </a:r>
            <a:r>
              <a:rPr kumimoji="0" lang="en-GB" altLang="en-US" sz="2800" b="0" i="0" u="none" strike="noStrike" cap="none" normalizeH="0" baseline="0" dirty="0" err="1" smtClean="0">
                <a:ln>
                  <a:noFill/>
                </a:ln>
                <a:solidFill>
                  <a:srgbClr val="000000"/>
                </a:solidFill>
                <a:effectLst/>
                <a:latin typeface="Calibri" panose="020F0502020204030204" pitchFamily="34" charset="0"/>
              </a:rPr>
              <a:t>The</a:t>
            </a:r>
            <a:r>
              <a:rPr kumimoji="0" lang="en-GB" altLang="en-US" sz="2800" b="0" i="0" u="none" strike="noStrike" cap="none" normalizeH="0" baseline="0" dirty="0" smtClean="0">
                <a:ln>
                  <a:noFill/>
                </a:ln>
                <a:solidFill>
                  <a:srgbClr val="000000"/>
                </a:solidFill>
                <a:effectLst/>
                <a:latin typeface="Calibri" panose="020F0502020204030204" pitchFamily="34" charset="0"/>
              </a:rPr>
              <a:t> </a:t>
            </a:r>
            <a:r>
              <a:rPr kumimoji="0" lang="en-GB" altLang="en-US" sz="2800" b="1" i="0" u="none" strike="noStrike" cap="none" normalizeH="0" baseline="0" dirty="0" smtClean="0">
                <a:ln>
                  <a:noFill/>
                </a:ln>
                <a:solidFill>
                  <a:srgbClr val="000000"/>
                </a:solidFill>
                <a:effectLst/>
                <a:latin typeface="Calibri" panose="020F0502020204030204" pitchFamily="34" charset="0"/>
              </a:rPr>
              <a:t>Rule </a:t>
            </a:r>
            <a:r>
              <a:rPr kumimoji="0" lang="en-GB" altLang="en-US" sz="2800" b="0" i="0" u="none" strike="noStrike" cap="none" normalizeH="0" baseline="0" dirty="0" smtClean="0">
                <a:ln>
                  <a:noFill/>
                </a:ln>
                <a:solidFill>
                  <a:srgbClr val="000000"/>
                </a:solidFill>
                <a:effectLst/>
                <a:latin typeface="Calibri" panose="020F0502020204030204" pitchFamily="34" charset="0"/>
              </a:rPr>
              <a:t>of </a:t>
            </a:r>
            <a:r>
              <a:rPr kumimoji="0" lang="en-GB" altLang="en-US" sz="2800" b="1" i="0" u="none" strike="noStrike" cap="none" normalizeH="0" baseline="0" dirty="0" smtClean="0">
                <a:ln>
                  <a:noFill/>
                </a:ln>
                <a:solidFill>
                  <a:srgbClr val="000000"/>
                </a:solidFill>
                <a:effectLst/>
                <a:latin typeface="Calibri" panose="020F0502020204030204" pitchFamily="34" charset="0"/>
              </a:rPr>
              <a:t>Thirds</a:t>
            </a:r>
            <a:r>
              <a:rPr kumimoji="0" lang="en-GB" altLang="en-US" sz="2800" b="0" i="0" u="none" strike="noStrike" cap="none" normalizeH="0" baseline="0" dirty="0" smtClean="0">
                <a:ln>
                  <a:noFill/>
                </a:ln>
                <a:solidFill>
                  <a:srgbClr val="000000"/>
                </a:solidFill>
                <a:effectLst/>
                <a:latin typeface="Calibri" panose="020F0502020204030204" pitchFamily="34" charset="0"/>
              </a:rPr>
              <a:t> &amp; The Golden Section ask you teacher how to do this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000000"/>
                </a:solidFill>
                <a:effectLst/>
                <a:latin typeface="Calibri" panose="020F0502020204030204" pitchFamily="34" charset="0"/>
              </a:rPr>
              <a:t>Remember to write in your own words as a copy and paste approach teaches you nothing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000000"/>
                </a:solidFill>
                <a:effectLst/>
                <a:latin typeface="Calibri" panose="020F0502020204030204" pitchFamily="34" charset="0"/>
              </a:rPr>
              <a:t>You will be asked to develop a composition using your knowledge of the work completed in you sketch book  and in this task.</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descr="The_Golden_Ratio_R03"/>
          <p:cNvPicPr>
            <a:picLocks noChangeAspect="1" noChangeArrowheads="1"/>
          </p:cNvPicPr>
          <p:nvPr/>
        </p:nvPicPr>
        <p:blipFill>
          <a:blip r:embed="rId3">
            <a:extLst>
              <a:ext uri="{28A0092B-C50C-407E-A947-70E740481C1C}">
                <a14:useLocalDpi xmlns:a14="http://schemas.microsoft.com/office/drawing/2010/main" val="0"/>
              </a:ext>
            </a:extLst>
          </a:blip>
          <a:srcRect l="11" r="11"/>
          <a:stretch>
            <a:fillRect/>
          </a:stretch>
        </p:blipFill>
        <p:spPr bwMode="auto">
          <a:xfrm>
            <a:off x="39688" y="1588"/>
            <a:ext cx="543247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The_Golden_Ratio_R03"/>
          <p:cNvPicPr>
            <a:picLocks noChangeAspect="1" noChangeArrowheads="1"/>
          </p:cNvPicPr>
          <p:nvPr/>
        </p:nvPicPr>
        <p:blipFill>
          <a:blip r:embed="rId3">
            <a:extLst>
              <a:ext uri="{28A0092B-C50C-407E-A947-70E740481C1C}">
                <a14:useLocalDpi xmlns:a14="http://schemas.microsoft.com/office/drawing/2010/main" val="0"/>
              </a:ext>
            </a:extLst>
          </a:blip>
          <a:srcRect l="11" r="11"/>
          <a:stretch>
            <a:fillRect/>
          </a:stretch>
        </p:blipFill>
        <p:spPr bwMode="auto">
          <a:xfrm flipH="1">
            <a:off x="3908424" y="1588"/>
            <a:ext cx="828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4"/>
          <p:cNvSpPr txBox="1">
            <a:spLocks noChangeArrowheads="1"/>
          </p:cNvSpPr>
          <p:nvPr/>
        </p:nvSpPr>
        <p:spPr bwMode="auto">
          <a:xfrm>
            <a:off x="3769567" y="220663"/>
            <a:ext cx="323009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FFFFFF"/>
                </a:solidFill>
                <a:effectLst/>
                <a:latin typeface="Calibri" panose="020F0502020204030204" pitchFamily="34" charset="0"/>
              </a:rPr>
              <a:t>THE GOLDEN SECTION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349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SHERRINGTON</dc:creator>
  <cp:lastModifiedBy>Simon SHERRINGTON</cp:lastModifiedBy>
  <cp:revision>1</cp:revision>
  <dcterms:created xsi:type="dcterms:W3CDTF">2018-10-22T09:04:41Z</dcterms:created>
  <dcterms:modified xsi:type="dcterms:W3CDTF">2018-10-22T09:05:24Z</dcterms:modified>
</cp:coreProperties>
</file>